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464" r:id="rId4"/>
    <p:sldId id="259" r:id="rId5"/>
    <p:sldId id="476" r:id="rId6"/>
    <p:sldId id="496" r:id="rId7"/>
    <p:sldId id="531" r:id="rId8"/>
    <p:sldId id="532" r:id="rId9"/>
    <p:sldId id="533" r:id="rId10"/>
    <p:sldId id="534" r:id="rId11"/>
    <p:sldId id="535" r:id="rId12"/>
    <p:sldId id="536" r:id="rId13"/>
    <p:sldId id="467"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377" r:id="rId47"/>
    <p:sldId id="376" r:id="rId48"/>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 Lee" initials="CL" lastIdx="1" clrIdx="0">
    <p:extLst>
      <p:ext uri="{19B8F6BF-5375-455C-9EA6-DF929625EA0E}">
        <p15:presenceInfo xmlns:p15="http://schemas.microsoft.com/office/powerpoint/2012/main" userId="4d19cfad7eb767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CC0066"/>
    <a:srgbClr val="FF9999"/>
    <a:srgbClr val="0000FF"/>
    <a:srgbClr val="1C0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5" autoAdjust="0"/>
    <p:restoredTop sz="94660"/>
  </p:normalViewPr>
  <p:slideViewPr>
    <p:cSldViewPr snapToGrid="0">
      <p:cViewPr varScale="1">
        <p:scale>
          <a:sx n="114" d="100"/>
          <a:sy n="114" d="100"/>
        </p:scale>
        <p:origin x="198" y="138"/>
      </p:cViewPr>
      <p:guideLst/>
    </p:cSldViewPr>
  </p:slideViewPr>
  <p:notesTextViewPr>
    <p:cViewPr>
      <p:scale>
        <a:sx n="1" d="1"/>
        <a:sy n="1" d="1"/>
      </p:scale>
      <p:origin x="0" y="0"/>
    </p:cViewPr>
  </p:notesTextViewPr>
  <p:sorterViewPr>
    <p:cViewPr>
      <p:scale>
        <a:sx n="80" d="100"/>
        <a:sy n="80" d="100"/>
      </p:scale>
      <p:origin x="0" y="-111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27693-964D-46ED-8A7F-B21DDD61121B}" type="datetimeFigureOut">
              <a:rPr lang="zh-HK" altLang="en-US" smtClean="0"/>
              <a:t>17/8/2021</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5B54-57F7-4591-8CA9-868D4D9B9D1B}" type="slidenum">
              <a:rPr lang="zh-HK" altLang="en-US" smtClean="0"/>
              <a:t>‹#›</a:t>
            </a:fld>
            <a:endParaRPr lang="zh-HK" altLang="en-US"/>
          </a:p>
        </p:txBody>
      </p:sp>
    </p:spTree>
    <p:extLst>
      <p:ext uri="{BB962C8B-B14F-4D97-AF65-F5344CB8AC3E}">
        <p14:creationId xmlns:p14="http://schemas.microsoft.com/office/powerpoint/2010/main" val="363068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17/8/2021</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3933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17/8/2021</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883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17/8/2021</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7295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B890DC-3341-4A05-A81C-0BC14032DD27}" type="datetime1">
              <a:rPr lang="zh-HK" altLang="en-US" smtClean="0"/>
              <a:t>17/8/2021</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DF146FE2-5BE5-4129-9807-A4CCDCD51D28}" type="slidenum">
              <a:rPr lang="en-US" altLang="zh-TW"/>
              <a:t>‹#›</a:t>
            </a:fld>
            <a:endParaRPr lang="en-US" altLang="zh-TW"/>
          </a:p>
        </p:txBody>
      </p:sp>
    </p:spTree>
    <p:extLst>
      <p:ext uri="{BB962C8B-B14F-4D97-AF65-F5344CB8AC3E}">
        <p14:creationId xmlns:p14="http://schemas.microsoft.com/office/powerpoint/2010/main" val="250721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ADA532-47D7-41D6-BADF-7C37F58928D0}" type="datetime1">
              <a:rPr lang="zh-HK" altLang="en-US" smtClean="0"/>
              <a:t>17/8/2021</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2AEA05B2-9EE5-40F5-8706-AD03376FE629}" type="slidenum">
              <a:rPr lang="en-US" altLang="zh-TW"/>
              <a:t>‹#›</a:t>
            </a:fld>
            <a:endParaRPr lang="en-US" altLang="zh-TW"/>
          </a:p>
        </p:txBody>
      </p:sp>
    </p:spTree>
    <p:extLst>
      <p:ext uri="{BB962C8B-B14F-4D97-AF65-F5344CB8AC3E}">
        <p14:creationId xmlns:p14="http://schemas.microsoft.com/office/powerpoint/2010/main" val="1638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D1FF0A-7C83-4841-A3CF-25D8809CC3C8}" type="datetime1">
              <a:rPr lang="zh-HK" altLang="en-US" smtClean="0"/>
              <a:t>17/8/2021</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6CBC212B-DE3E-4675-A945-A9DF35D9DD54}" type="slidenum">
              <a:rPr lang="en-US" altLang="zh-TW"/>
              <a:t>‹#›</a:t>
            </a:fld>
            <a:endParaRPr lang="en-US" altLang="zh-TW"/>
          </a:p>
        </p:txBody>
      </p:sp>
    </p:spTree>
    <p:extLst>
      <p:ext uri="{BB962C8B-B14F-4D97-AF65-F5344CB8AC3E}">
        <p14:creationId xmlns:p14="http://schemas.microsoft.com/office/powerpoint/2010/main" val="348336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2B2614A-1322-4E49-950D-94BBE76774BD}" type="datetime1">
              <a:rPr lang="zh-HK" altLang="en-US" smtClean="0"/>
              <a:t>17/8/2021</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B25E00C8-491A-4966-ADB2-285A4893665A}" type="slidenum">
              <a:rPr lang="en-US" altLang="zh-TW"/>
              <a:t>‹#›</a:t>
            </a:fld>
            <a:endParaRPr lang="en-US" altLang="zh-TW"/>
          </a:p>
        </p:txBody>
      </p:sp>
    </p:spTree>
    <p:extLst>
      <p:ext uri="{BB962C8B-B14F-4D97-AF65-F5344CB8AC3E}">
        <p14:creationId xmlns:p14="http://schemas.microsoft.com/office/powerpoint/2010/main" val="127405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FA3DB5-61F3-4088-8C72-2978B37D8DAB}" type="datetime1">
              <a:rPr lang="zh-HK" altLang="en-US" smtClean="0"/>
              <a:t>17/8/2021</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zh-HK"/>
          </a:p>
        </p:txBody>
      </p:sp>
      <p:sp>
        <p:nvSpPr>
          <p:cNvPr id="9" name="Slide Number Placeholder 5"/>
          <p:cNvSpPr>
            <a:spLocks noGrp="1"/>
          </p:cNvSpPr>
          <p:nvPr>
            <p:ph type="sldNum" sz="quarter" idx="12"/>
          </p:nvPr>
        </p:nvSpPr>
        <p:spPr/>
        <p:txBody>
          <a:bodyPr/>
          <a:lstStyle>
            <a:lvl1pPr>
              <a:defRPr/>
            </a:lvl1pPr>
          </a:lstStyle>
          <a:p>
            <a:pPr>
              <a:defRPr/>
            </a:pPr>
            <a:fld id="{C94999A6-BE1D-4D1C-ACF6-E207AC64F672}" type="slidenum">
              <a:rPr lang="en-US" altLang="zh-TW"/>
              <a:t>‹#›</a:t>
            </a:fld>
            <a:endParaRPr lang="en-US" altLang="zh-TW"/>
          </a:p>
        </p:txBody>
      </p:sp>
    </p:spTree>
    <p:extLst>
      <p:ext uri="{BB962C8B-B14F-4D97-AF65-F5344CB8AC3E}">
        <p14:creationId xmlns:p14="http://schemas.microsoft.com/office/powerpoint/2010/main" val="191423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37B7DF-456C-4FA7-B1E7-E89B6278C6D1}" type="datetime1">
              <a:rPr lang="zh-HK" altLang="en-US" smtClean="0"/>
              <a:t>17/8/2021</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zh-HK"/>
          </a:p>
        </p:txBody>
      </p:sp>
      <p:sp>
        <p:nvSpPr>
          <p:cNvPr id="5" name="Slide Number Placeholder 5"/>
          <p:cNvSpPr>
            <a:spLocks noGrp="1"/>
          </p:cNvSpPr>
          <p:nvPr>
            <p:ph type="sldNum" sz="quarter" idx="12"/>
          </p:nvPr>
        </p:nvSpPr>
        <p:spPr/>
        <p:txBody>
          <a:bodyPr/>
          <a:lstStyle>
            <a:lvl1pPr>
              <a:defRPr/>
            </a:lvl1pPr>
          </a:lstStyle>
          <a:p>
            <a:pPr>
              <a:defRPr/>
            </a:pPr>
            <a:fld id="{46AB184E-FB68-496D-A223-6934DA7DB536}" type="slidenum">
              <a:rPr lang="en-US" altLang="zh-TW"/>
              <a:t>‹#›</a:t>
            </a:fld>
            <a:endParaRPr lang="en-US" altLang="zh-TW"/>
          </a:p>
        </p:txBody>
      </p:sp>
    </p:spTree>
    <p:extLst>
      <p:ext uri="{BB962C8B-B14F-4D97-AF65-F5344CB8AC3E}">
        <p14:creationId xmlns:p14="http://schemas.microsoft.com/office/powerpoint/2010/main" val="82090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0E928-35EF-41D7-BEC5-8687C25973C9}" type="datetime1">
              <a:rPr lang="zh-HK" altLang="en-US" smtClean="0"/>
              <a:t>17/8/2021</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zh-HK"/>
          </a:p>
        </p:txBody>
      </p:sp>
      <p:sp>
        <p:nvSpPr>
          <p:cNvPr id="4" name="Slide Number Placeholder 5"/>
          <p:cNvSpPr>
            <a:spLocks noGrp="1"/>
          </p:cNvSpPr>
          <p:nvPr>
            <p:ph type="sldNum" sz="quarter" idx="12"/>
          </p:nvPr>
        </p:nvSpPr>
        <p:spPr/>
        <p:txBody>
          <a:bodyPr/>
          <a:lstStyle>
            <a:lvl1pPr>
              <a:defRPr/>
            </a:lvl1pPr>
          </a:lstStyle>
          <a:p>
            <a:pPr>
              <a:defRPr/>
            </a:pPr>
            <a:fld id="{395E0AF8-DB7D-45E8-895C-C275EF822CF5}" type="slidenum">
              <a:rPr lang="en-US" altLang="zh-TW"/>
              <a:t>‹#›</a:t>
            </a:fld>
            <a:endParaRPr lang="en-US" altLang="zh-TW"/>
          </a:p>
        </p:txBody>
      </p:sp>
    </p:spTree>
    <p:extLst>
      <p:ext uri="{BB962C8B-B14F-4D97-AF65-F5344CB8AC3E}">
        <p14:creationId xmlns:p14="http://schemas.microsoft.com/office/powerpoint/2010/main" val="798749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45ED19-6D3A-452A-81D9-1F0CF3D9D79A}" type="datetime1">
              <a:rPr lang="zh-HK" altLang="en-US" smtClean="0"/>
              <a:t>17/8/2021</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5D3B1C02-16E9-4739-A455-6AF75957B57F}" type="slidenum">
              <a:rPr lang="en-US" altLang="zh-TW"/>
              <a:t>‹#›</a:t>
            </a:fld>
            <a:endParaRPr lang="en-US" altLang="zh-TW"/>
          </a:p>
        </p:txBody>
      </p:sp>
    </p:spTree>
    <p:extLst>
      <p:ext uri="{BB962C8B-B14F-4D97-AF65-F5344CB8AC3E}">
        <p14:creationId xmlns:p14="http://schemas.microsoft.com/office/powerpoint/2010/main" val="208138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17/8/2021</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02455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9F18EE-47E8-4DB0-AB6C-6144A2127F8C}" type="datetime1">
              <a:rPr lang="zh-HK" altLang="en-US" smtClean="0"/>
              <a:t>17/8/2021</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CBD56AC4-85CF-48B9-A8AE-C9CC24FFB4E3}" type="slidenum">
              <a:rPr lang="en-US" altLang="zh-TW"/>
              <a:t>‹#›</a:t>
            </a:fld>
            <a:endParaRPr lang="en-US" altLang="zh-TW"/>
          </a:p>
        </p:txBody>
      </p:sp>
    </p:spTree>
    <p:extLst>
      <p:ext uri="{BB962C8B-B14F-4D97-AF65-F5344CB8AC3E}">
        <p14:creationId xmlns:p14="http://schemas.microsoft.com/office/powerpoint/2010/main" val="2298588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F19F3B-D7BD-405D-BB1F-6435FB9E5A82}" type="datetime1">
              <a:rPr lang="zh-HK" altLang="en-US" smtClean="0"/>
              <a:t>17/8/2021</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815CDD89-5345-4FD7-B7CB-2239A741417B}" type="slidenum">
              <a:rPr lang="en-US" altLang="zh-TW"/>
              <a:t>‹#›</a:t>
            </a:fld>
            <a:endParaRPr lang="en-US" altLang="zh-TW"/>
          </a:p>
        </p:txBody>
      </p:sp>
    </p:spTree>
    <p:extLst>
      <p:ext uri="{BB962C8B-B14F-4D97-AF65-F5344CB8AC3E}">
        <p14:creationId xmlns:p14="http://schemas.microsoft.com/office/powerpoint/2010/main" val="2627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54A847-7A44-4099-BA94-B99CF21A85E7}" type="datetime1">
              <a:rPr lang="zh-HK" altLang="en-US" smtClean="0"/>
              <a:t>17/8/2021</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3EE4AB86-14FC-457B-98DD-EC0EEB5A4DAF}" type="slidenum">
              <a:rPr lang="en-US" altLang="zh-TW"/>
              <a:t>‹#›</a:t>
            </a:fld>
            <a:endParaRPr lang="en-US" altLang="zh-TW"/>
          </a:p>
        </p:txBody>
      </p:sp>
    </p:spTree>
    <p:extLst>
      <p:ext uri="{BB962C8B-B14F-4D97-AF65-F5344CB8AC3E}">
        <p14:creationId xmlns:p14="http://schemas.microsoft.com/office/powerpoint/2010/main" val="360353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17/8/2021</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843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17/8/2021</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927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17/8/2021</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509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17/8/2021</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936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17/8/2021</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96532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17/8/2021</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5164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17/8/2021</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17433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17/8/2021</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24898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TW"/>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charset="0"/>
              </a:defRPr>
            </a:lvl1pPr>
          </a:lstStyle>
          <a:p>
            <a:pPr>
              <a:defRPr/>
            </a:pPr>
            <a:fld id="{DE6F132A-E25C-4B65-B659-EAF2A627FECD}" type="datetime1">
              <a:rPr lang="zh-HK" altLang="en-US" smtClean="0"/>
              <a:t>17/8/2021</a:t>
            </a:fld>
            <a:endParaRPr lang="en-US" altLang="zh-TW"/>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charset="0"/>
              </a:defRPr>
            </a:lvl1pPr>
          </a:lstStyle>
          <a:p>
            <a:pPr>
              <a:defRPr/>
            </a:pPr>
            <a:endParaRPr lang="zh-TW" altLang="zh-HK"/>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a:defRPr/>
            </a:pPr>
            <a:fld id="{66315814-5125-4CCC-A661-F894E27250D4}" type="slidenum">
              <a:rPr lang="en-US" altLang="zh-TW"/>
              <a:t>‹#›</a:t>
            </a:fld>
            <a:endParaRPr lang="en-US" altLang="zh-TW"/>
          </a:p>
        </p:txBody>
      </p:sp>
    </p:spTree>
    <p:extLst>
      <p:ext uri="{BB962C8B-B14F-4D97-AF65-F5344CB8AC3E}">
        <p14:creationId xmlns:p14="http://schemas.microsoft.com/office/powerpoint/2010/main" val="1930880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Geneva" pitchFamily="-108"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news.cctv.com/2020/07/07/ARTIiGN9JshqeHyngzrP59Ri200707.shtml"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fo.gov.hk/gia/general/202006/30/P2020063000961.htm"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www.chinatoday.com.cn/zw2018/sp/202005/t20200523_800206465.html"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isd.gov.hk/nationalsecurity/chi/pdf/NSL_QnA_Book.pdf"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www.doj.gov.hk/tc/community_engagement/speeches/pdf/sj20200824c1.pdf"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dw.com/zh/10%E4%B8%AA%E4%BA%89%E8%AE%AE%E7%82%B9-%E4%B8%80%E6%96%87%E7%9C%8B%E6%87%82%E6%B8%AF%E7%89%88%E5%9B%BD%E5%AE%89%E6%B3%95/a-54009495"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www.isd.gov.hk/nationalsecurity/chi/pdf/NSL_QnA_Book.pdf" TargetMode="Externa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https://www.news.gov.hk/chi/2020/07/20200707/20200707_104609_663.html?type=ticker" TargetMode="External"/><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圖片 4" descr="一張含有 文字, 室外 的圖片&#10;&#10;自動產生的描述">
            <a:extLst>
              <a:ext uri="{FF2B5EF4-FFF2-40B4-BE49-F238E27FC236}">
                <a16:creationId xmlns:a16="http://schemas.microsoft.com/office/drawing/2014/main" id="{8AE6587E-EF78-460A-B50A-152CBA8BD0C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599818" y="5234320"/>
            <a:ext cx="6931319" cy="752217"/>
          </a:xfrm>
        </p:spPr>
        <p:txBody>
          <a:bodyPr anchor="b">
            <a:normAutofit/>
          </a:bodyPr>
          <a:lstStyle/>
          <a:p>
            <a:pPr algn="l"/>
            <a:r>
              <a:rPr lang="zh-TW" altLang="en-US" sz="3600" b="1" kern="100">
                <a:solidFill>
                  <a:schemeClr val="tx1">
                    <a:lumMod val="85000"/>
                    <a:lumOff val="15000"/>
                  </a:schemeClr>
                </a:solidFill>
                <a:cs typeface="Times New Roman" panose="02020603050405020304" pitchFamily="18" charset="0"/>
              </a:rPr>
              <a:t>有關</a:t>
            </a:r>
            <a:r>
              <a:rPr lang="en-US" altLang="zh-TW" sz="3600" b="1" kern="100">
                <a:solidFill>
                  <a:schemeClr val="tx1">
                    <a:lumMod val="85000"/>
                    <a:lumOff val="15000"/>
                  </a:schemeClr>
                </a:solidFill>
                <a:cs typeface="Times New Roman" panose="02020603050405020304" pitchFamily="18" charset="0"/>
              </a:rPr>
              <a:t>《</a:t>
            </a:r>
            <a:r>
              <a:rPr lang="zh-TW" altLang="en-US" sz="3600" b="1" kern="100">
                <a:solidFill>
                  <a:schemeClr val="tx1">
                    <a:lumMod val="85000"/>
                    <a:lumOff val="15000"/>
                  </a:schemeClr>
                </a:solidFill>
                <a:cs typeface="Times New Roman" panose="02020603050405020304" pitchFamily="18" charset="0"/>
              </a:rPr>
              <a:t>香港國安法</a:t>
            </a:r>
            <a:r>
              <a:rPr lang="en-US" altLang="zh-TW" sz="3600" b="1" kern="100">
                <a:solidFill>
                  <a:schemeClr val="tx1">
                    <a:lumMod val="85000"/>
                    <a:lumOff val="15000"/>
                  </a:schemeClr>
                </a:solidFill>
                <a:cs typeface="Times New Roman" panose="02020603050405020304" pitchFamily="18" charset="0"/>
              </a:rPr>
              <a:t>》</a:t>
            </a:r>
            <a:r>
              <a:rPr lang="zh-TW" altLang="en-US" sz="3600" b="1" kern="100">
                <a:solidFill>
                  <a:schemeClr val="tx1">
                    <a:lumMod val="85000"/>
                    <a:lumOff val="15000"/>
                  </a:schemeClr>
                </a:solidFill>
                <a:cs typeface="Times New Roman" panose="02020603050405020304" pitchFamily="18" charset="0"/>
              </a:rPr>
              <a:t>的六點事實</a:t>
            </a:r>
            <a:endParaRPr lang="zh-HK" altLang="en-US" sz="3600">
              <a:solidFill>
                <a:schemeClr val="tx1">
                  <a:lumMod val="85000"/>
                  <a:lumOff val="15000"/>
                </a:schemeClr>
              </a:solidFill>
            </a:endParaRPr>
          </a:p>
        </p:txBody>
      </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599819" y="6059086"/>
            <a:ext cx="6931319" cy="349725"/>
          </a:xfrm>
        </p:spPr>
        <p:txBody>
          <a:bodyPr anchor="t">
            <a:normAutofit/>
          </a:bodyPr>
          <a:lstStyle/>
          <a:p>
            <a:pPr algn="l"/>
            <a:r>
              <a:rPr lang="zh-TW" altLang="en-US" sz="1600" b="1" kern="100" dirty="0">
                <a:solidFill>
                  <a:schemeClr val="tx1">
                    <a:lumMod val="85000"/>
                    <a:lumOff val="15000"/>
                  </a:schemeClr>
                </a:solidFill>
                <a:cs typeface="Times New Roman" panose="02020603050405020304" pitchFamily="18" charset="0"/>
              </a:rPr>
              <a:t>單元一：</a:t>
            </a:r>
            <a:r>
              <a:rPr lang="zh-TW" altLang="en-US" sz="1600" dirty="0">
                <a:solidFill>
                  <a:schemeClr val="tx1">
                    <a:lumMod val="85000"/>
                    <a:lumOff val="15000"/>
                  </a:schemeClr>
                </a:solidFill>
              </a:rPr>
              <a:t>國安法與「一國兩制」（上）</a:t>
            </a:r>
            <a:endParaRPr lang="en-US" altLang="zh-TW" sz="1600" dirty="0">
              <a:solidFill>
                <a:schemeClr val="tx1">
                  <a:lumMod val="85000"/>
                  <a:lumOff val="15000"/>
                </a:schemeClr>
              </a:solidFill>
            </a:endParaRPr>
          </a:p>
        </p:txBody>
      </p: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8610600" y="6356350"/>
            <a:ext cx="2743200" cy="365125"/>
          </a:xfrm>
        </p:spPr>
        <p:txBody>
          <a:bodyPr>
            <a:normAutofit/>
          </a:bodyPr>
          <a:lstStyle/>
          <a:p>
            <a:pPr>
              <a:spcAft>
                <a:spcPts val="600"/>
              </a:spcAft>
            </a:pPr>
            <a:fld id="{10E6A508-BB07-4B8A-901D-15D03AC66BA5}" type="slidenum">
              <a:rPr lang="zh-HK" altLang="en-US" sz="1000">
                <a:solidFill>
                  <a:srgbClr val="FFFFFF"/>
                </a:solidFill>
              </a:rPr>
              <a:pPr>
                <a:spcAft>
                  <a:spcPts val="600"/>
                </a:spcAft>
              </a:pPr>
              <a:t>1</a:t>
            </a:fld>
            <a:endParaRPr lang="zh-HK" altLang="en-US" sz="1000">
              <a:solidFill>
                <a:srgbClr val="FFFFFF"/>
              </a:solidFill>
            </a:endParaRPr>
          </a:p>
        </p:txBody>
      </p:sp>
    </p:spTree>
    <p:extLst>
      <p:ext uri="{BB962C8B-B14F-4D97-AF65-F5344CB8AC3E}">
        <p14:creationId xmlns:p14="http://schemas.microsoft.com/office/powerpoint/2010/main" val="7155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2342147"/>
            <a:ext cx="11183112" cy="434724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1"/>
            <a:ext cx="11183112" cy="5167982"/>
          </a:xfrm>
          <a:ln>
            <a:noFill/>
          </a:ln>
        </p:spPr>
        <p:txBody>
          <a:bodyPr vert="horz">
            <a:normAutofit/>
          </a:bodyPr>
          <a:lstStyle/>
          <a:p>
            <a:pPr marL="0" indent="0" algn="just">
              <a:spcBef>
                <a:spcPts val="600"/>
              </a:spcBef>
              <a:spcAft>
                <a:spcPts val="300"/>
              </a:spcAft>
              <a:buNone/>
              <a:tabLst>
                <a:tab pos="266700" algn="l"/>
              </a:tabLst>
            </a:pPr>
            <a:r>
              <a:rPr lang="en-US" altLang="zh-TW" sz="3200" kern="100" dirty="0">
                <a:latin typeface="Times New Roman" panose="02020603050405020304" pitchFamily="18" charset="0"/>
                <a:ea typeface="標楷體" panose="03000509000000000000" pitchFamily="65" charset="-120"/>
              </a:rPr>
              <a:t>2020</a:t>
            </a:r>
            <a:r>
              <a:rPr lang="zh-TW" altLang="en-US" sz="3200" kern="100" dirty="0">
                <a:latin typeface="Times New Roman" panose="02020603050405020304" pitchFamily="18" charset="0"/>
                <a:ea typeface="標楷體" panose="03000509000000000000" pitchFamily="65" charset="-120"/>
              </a:rPr>
              <a:t>年</a:t>
            </a:r>
            <a:r>
              <a:rPr lang="en-US" altLang="zh-TW" sz="3200" kern="100" dirty="0">
                <a:latin typeface="Times New Roman" panose="02020603050405020304" pitchFamily="18" charset="0"/>
                <a:ea typeface="標楷體" panose="03000509000000000000" pitchFamily="65" charset="-120"/>
              </a:rPr>
              <a:t>6</a:t>
            </a:r>
            <a:r>
              <a:rPr lang="zh-TW" altLang="en-US" sz="3200" kern="100" dirty="0">
                <a:latin typeface="Times New Roman" panose="02020603050405020304" pitchFamily="18" charset="0"/>
                <a:ea typeface="標楷體" panose="03000509000000000000" pitchFamily="65" charset="-120"/>
              </a:rPr>
              <a:t>月</a:t>
            </a:r>
            <a:r>
              <a:rPr lang="en-US" altLang="zh-TW" sz="3200" kern="100" dirty="0">
                <a:latin typeface="Times New Roman" panose="02020603050405020304" pitchFamily="18" charset="0"/>
                <a:ea typeface="標楷體" panose="03000509000000000000" pitchFamily="65" charset="-120"/>
              </a:rPr>
              <a:t>30</a:t>
            </a:r>
            <a:r>
              <a:rPr lang="zh-TW" altLang="en-US" sz="3200" kern="100" dirty="0">
                <a:latin typeface="Times New Roman" panose="02020603050405020304" pitchFamily="18" charset="0"/>
                <a:ea typeface="標楷體" panose="03000509000000000000" pitchFamily="65" charset="-120"/>
              </a:rPr>
              <a:t>日在香港刊憲公布生效的</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香港國安法</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，針對哪些犯罪行為，以保障國家和特區的安全呢？</a:t>
            </a:r>
            <a:endParaRPr lang="zh-TW" altLang="zh-HK" sz="32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04444" y="2528203"/>
            <a:ext cx="11183112" cy="4188326"/>
          </a:xfrm>
          <a:prstGeom prst="rect">
            <a:avLst/>
          </a:prstGeom>
          <a:noFill/>
          <a:ln>
            <a:solidFill>
              <a:schemeClr val="tx1"/>
            </a:solidFill>
          </a:ln>
        </p:spPr>
        <p:txBody>
          <a:bodyPr wrap="square" rtlCol="0">
            <a:spAutoFit/>
          </a:bodyPr>
          <a:lstStyle/>
          <a:p>
            <a:pPr algn="ctr">
              <a:spcAft>
                <a:spcPts val="180"/>
              </a:spcAft>
              <a:tabLst>
                <a:tab pos="266700" algn="l"/>
              </a:tabLst>
            </a:pPr>
            <a:r>
              <a:rPr lang="zh-TW" altLang="zh-HK" sz="2800" b="1" u="sng" kern="100" dirty="0">
                <a:effectLst/>
                <a:latin typeface="Times New Roman" panose="02020603050405020304" pitchFamily="18" charset="0"/>
                <a:ea typeface="標楷體" panose="03000509000000000000" pitchFamily="65" charset="-120"/>
              </a:rPr>
              <a:t>《香港國安法》懲治四類罪行</a:t>
            </a:r>
            <a:endParaRPr lang="zh-TW" altLang="zh-HK" sz="2800" kern="100" dirty="0">
              <a:effectLst/>
              <a:latin typeface="Times New Roman" panose="02020603050405020304" pitchFamily="18" charset="0"/>
              <a:ea typeface="SimSun" panose="02010600030101010101" pitchFamily="2" charset="-122"/>
            </a:endParaRPr>
          </a:p>
          <a:p>
            <a:pPr marL="304800" indent="-304800">
              <a:spcBef>
                <a:spcPts val="600"/>
              </a:spcBef>
              <a:spcAft>
                <a:spcPts val="300"/>
              </a:spcAft>
              <a:tabLst>
                <a:tab pos="266700" algn="l"/>
              </a:tabLst>
            </a:pPr>
            <a:r>
              <a:rPr lang="zh-TW" altLang="zh-HK" sz="2800" kern="100" dirty="0">
                <a:effectLst/>
                <a:latin typeface="Times New Roman" panose="02020603050405020304" pitchFamily="18" charset="0"/>
                <a:ea typeface="標楷體" panose="03000509000000000000" pitchFamily="65" charset="-120"/>
              </a:rPr>
              <a:t>《中華人民共和國香港特別行政區維護國家安全法》第</a:t>
            </a:r>
            <a:r>
              <a:rPr lang="en-US" altLang="zh-HK" sz="2800" kern="100" dirty="0">
                <a:effectLst/>
                <a:latin typeface="Times New Roman" panose="02020603050405020304" pitchFamily="18" charset="0"/>
                <a:ea typeface="標楷體" panose="03000509000000000000" pitchFamily="65" charset="-120"/>
              </a:rPr>
              <a:t>1</a:t>
            </a:r>
            <a:r>
              <a:rPr lang="zh-TW" altLang="zh-HK" sz="2800" kern="100" dirty="0">
                <a:effectLst/>
                <a:latin typeface="Times New Roman" panose="02020603050405020304" pitchFamily="18" charset="0"/>
                <a:ea typeface="標楷體" panose="03000509000000000000" pitchFamily="65" charset="-120"/>
              </a:rPr>
              <a:t>條</a:t>
            </a:r>
            <a:endParaRPr lang="zh-TW" altLang="zh-HK" sz="2800" kern="100" dirty="0">
              <a:effectLst/>
              <a:latin typeface="Times New Roman" panose="02020603050405020304" pitchFamily="18" charset="0"/>
              <a:ea typeface="SimSun" panose="02010600030101010101" pitchFamily="2" charset="-122"/>
            </a:endParaRPr>
          </a:p>
          <a:p>
            <a:pPr indent="609600" algn="just">
              <a:spcBef>
                <a:spcPts val="600"/>
              </a:spcBef>
            </a:pPr>
            <a:r>
              <a:rPr lang="zh-TW" altLang="zh-HK" sz="2800" kern="100" dirty="0">
                <a:effectLst/>
                <a:latin typeface="Times New Roman" panose="02020603050405020304" pitchFamily="18" charset="0"/>
                <a:ea typeface="標楷體" panose="03000509000000000000" pitchFamily="65" charset="-120"/>
              </a:rPr>
              <a:t>為堅定不移並全面準確貫徹“一國兩制”、“港人治港”、高度自治的方針，維護國家安全，防範、制止和懲治與香港特別行政區有關的分裂國家、顛覆國家政權、組織實施恐怖活動和勾結外國或者境外勢力危害國家安全等犯罪，保持香港特別行政區的繁榮和穩定，保障香港特別行政區居民的合法權益，根據中華人民共和國憲法、中華人民共和國香港特別行政區基本法和全國人民代表大會關於建立健全香港特別行政區維護國家安全的法律制度和執行機制的決定，制定本法。</a:t>
            </a:r>
            <a:endParaRPr lang="zh-TW" altLang="zh-HK" sz="2800" kern="100" dirty="0">
              <a:effectLst/>
              <a:latin typeface="Times New Roman" panose="02020603050405020304" pitchFamily="18" charset="0"/>
              <a:ea typeface="SimSun" panose="02010600030101010101" pitchFamily="2" charset="-122"/>
            </a:endParaRPr>
          </a:p>
        </p:txBody>
      </p:sp>
      <p:cxnSp>
        <p:nvCxnSpPr>
          <p:cNvPr id="7" name="直線接點 6">
            <a:extLst>
              <a:ext uri="{FF2B5EF4-FFF2-40B4-BE49-F238E27FC236}">
                <a16:creationId xmlns:a16="http://schemas.microsoft.com/office/drawing/2014/main" id="{F01611E9-26B1-4504-85A1-60B926D426FC}"/>
              </a:ext>
            </a:extLst>
          </p:cNvPr>
          <p:cNvCxnSpPr>
            <a:cxnSpLocks/>
          </p:cNvCxnSpPr>
          <p:nvPr/>
        </p:nvCxnSpPr>
        <p:spPr>
          <a:xfrm>
            <a:off x="1028700" y="4927600"/>
            <a:ext cx="140970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0" name="直線接點 9">
            <a:extLst>
              <a:ext uri="{FF2B5EF4-FFF2-40B4-BE49-F238E27FC236}">
                <a16:creationId xmlns:a16="http://schemas.microsoft.com/office/drawing/2014/main" id="{22AF7ADB-C58B-47C6-B633-A00360CAED19}"/>
              </a:ext>
            </a:extLst>
          </p:cNvPr>
          <p:cNvCxnSpPr>
            <a:cxnSpLocks/>
          </p:cNvCxnSpPr>
          <p:nvPr/>
        </p:nvCxnSpPr>
        <p:spPr>
          <a:xfrm>
            <a:off x="8712200" y="4902200"/>
            <a:ext cx="2975356" cy="2540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1" name="直線接點 10">
            <a:extLst>
              <a:ext uri="{FF2B5EF4-FFF2-40B4-BE49-F238E27FC236}">
                <a16:creationId xmlns:a16="http://schemas.microsoft.com/office/drawing/2014/main" id="{D9F7A75A-3C7C-40F7-BCD3-B3897C929C5E}"/>
              </a:ext>
            </a:extLst>
          </p:cNvPr>
          <p:cNvCxnSpPr>
            <a:cxnSpLocks/>
          </p:cNvCxnSpPr>
          <p:nvPr/>
        </p:nvCxnSpPr>
        <p:spPr>
          <a:xfrm flipV="1">
            <a:off x="5391150" y="4927600"/>
            <a:ext cx="2901950" cy="1270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2" name="直線接點 11">
            <a:extLst>
              <a:ext uri="{FF2B5EF4-FFF2-40B4-BE49-F238E27FC236}">
                <a16:creationId xmlns:a16="http://schemas.microsoft.com/office/drawing/2014/main" id="{66687E0A-B196-463E-8E02-2EAA77CE5625}"/>
              </a:ext>
            </a:extLst>
          </p:cNvPr>
          <p:cNvCxnSpPr>
            <a:cxnSpLocks/>
          </p:cNvCxnSpPr>
          <p:nvPr/>
        </p:nvCxnSpPr>
        <p:spPr>
          <a:xfrm>
            <a:off x="2743200" y="4953000"/>
            <a:ext cx="223520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6" name="直線接點 15">
            <a:extLst>
              <a:ext uri="{FF2B5EF4-FFF2-40B4-BE49-F238E27FC236}">
                <a16:creationId xmlns:a16="http://schemas.microsoft.com/office/drawing/2014/main" id="{9C107A26-EF94-4722-9802-B9734981FFC0}"/>
              </a:ext>
            </a:extLst>
          </p:cNvPr>
          <p:cNvCxnSpPr>
            <a:cxnSpLocks/>
          </p:cNvCxnSpPr>
          <p:nvPr/>
        </p:nvCxnSpPr>
        <p:spPr>
          <a:xfrm>
            <a:off x="647700" y="5372100"/>
            <a:ext cx="288290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9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  </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0" lvl="0" indent="0">
              <a:spcBef>
                <a:spcPts val="300"/>
              </a:spcBef>
              <a:spcAft>
                <a:spcPts val="0"/>
              </a:spcAft>
              <a:buFont typeface="Wingdings" panose="05000000000000000000" pitchFamily="2" charset="2"/>
              <a:buChar char="§"/>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《香港國安法》第一條列明制定該法的目的是要「防範、制止和懲治」些什麼</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latin typeface="Times New Roman" panose="02020603050405020304" pitchFamily="18" charset="0"/>
                <a:ea typeface="標楷體" panose="03000509000000000000" pitchFamily="65" charset="-120"/>
                <a:cs typeface="Wingdings" panose="05000000000000000000" pitchFamily="2" charset="2"/>
              </a:rPr>
              <a:t>換句話說，批評政府施政失誤、彈劾個別官員的處事作風等，若不涉及上面所提的四種罪行，</a:t>
            </a:r>
            <a:r>
              <a:rPr lang="zh-HK" altLang="zh-HK" kern="100" dirty="0">
                <a:latin typeface="Times New Roman" panose="02020603050405020304" pitchFamily="18" charset="0"/>
                <a:ea typeface="標楷體" panose="03000509000000000000" pitchFamily="65" charset="-120"/>
                <a:cs typeface="Wingdings" panose="05000000000000000000" pitchFamily="2" charset="2"/>
              </a:rPr>
              <a:t>便不會違反</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《香港國安法》是嗎？</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38154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r>
              <a:rPr lang="zh-TW" altLang="en-US" dirty="0"/>
              <a:t> </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36258"/>
            <a:ext cx="10515600" cy="4351338"/>
          </a:xfrm>
        </p:spPr>
        <p:txBody>
          <a:bodyPr vert="horz">
            <a:normAutofit/>
          </a:bodyPr>
          <a:lstStyle/>
          <a:p>
            <a:pPr marL="342900" lvl="0" indent="-342900">
              <a:spcBef>
                <a:spcPts val="600"/>
              </a:spcBef>
              <a:spcAft>
                <a:spcPts val="0"/>
              </a:spcAft>
              <a:buFont typeface="Wingdings" panose="05000000000000000000" pitchFamily="2" charset="2"/>
              <a:buChar char="§"/>
            </a:pPr>
            <a:r>
              <a:rPr lang="zh-TW" altLang="zh-HK" sz="40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西方國家就沒有自己的國安法嗎？</a:t>
            </a:r>
            <a:endParaRPr lang="en-US" altLang="zh-TW" sz="40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4000" kern="100" dirty="0">
              <a:solidFill>
                <a:srgbClr val="3333FF"/>
              </a:solidFill>
              <a:latin typeface="Times New Roman" panose="02020603050405020304" pitchFamily="18" charset="0"/>
              <a:ea typeface="標楷體" panose="03000509000000000000" pitchFamily="65" charset="-120"/>
            </a:endParaRPr>
          </a:p>
          <a:p>
            <a:pPr marL="0" lvl="0" indent="0">
              <a:spcBef>
                <a:spcPts val="600"/>
              </a:spcBef>
              <a:spcAft>
                <a:spcPts val="0"/>
              </a:spcAft>
              <a:buNone/>
            </a:pPr>
            <a:r>
              <a:rPr lang="zh-TW" altLang="en-US" sz="4000" kern="100" dirty="0">
                <a:solidFill>
                  <a:srgbClr val="3333FF"/>
                </a:solidFill>
                <a:latin typeface="Times New Roman" panose="02020603050405020304" pitchFamily="18" charset="0"/>
                <a:ea typeface="標楷體" panose="03000509000000000000" pitchFamily="65" charset="-120"/>
              </a:rPr>
              <a:t>其他國家亦有與國家安全相關的法例，例如美國、英國、加拿大、澳洲及新西蘭等。</a:t>
            </a:r>
            <a:endParaRPr lang="zh-TW" altLang="zh-HK" sz="4000" kern="100" dirty="0">
              <a:solidFill>
                <a:srgbClr val="3333FF"/>
              </a:solidFill>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fld id="{10E6A508-BB07-4B8A-901D-15D03AC66BA5}" type="slidenum">
              <a:rPr lang="zh-HK" altLang="en-US" smtClean="0"/>
              <a:t>12</a:t>
            </a:fld>
            <a:endParaRPr lang="zh-HK" altLang="en-US"/>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73" y="481263"/>
            <a:ext cx="3126706" cy="1034639"/>
          </a:xfrm>
          <a:prstGeom prst="rect">
            <a:avLst/>
          </a:prstGeom>
          <a:noFill/>
          <a:ln>
            <a:noFill/>
          </a:ln>
        </p:spPr>
      </p:pic>
    </p:spTree>
    <p:extLst>
      <p:ext uri="{BB962C8B-B14F-4D97-AF65-F5344CB8AC3E}">
        <p14:creationId xmlns:p14="http://schemas.microsoft.com/office/powerpoint/2010/main" val="7191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r>
              <a:rPr lang="en-US" altLang="zh-TW" sz="4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4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西方國家就沒有自己的國安法嗎？</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36258"/>
            <a:ext cx="10515600" cy="4351338"/>
          </a:xfrm>
        </p:spPr>
        <p:txBody>
          <a:bodyPr vert="horz">
            <a:normAutofit lnSpcReduction="10000"/>
          </a:bodyPr>
          <a:lstStyle/>
          <a:p>
            <a:pPr marL="342900" lvl="0" indent="-342900">
              <a:spcBef>
                <a:spcPts val="600"/>
              </a:spcBef>
              <a:spcAft>
                <a:spcPts val="0"/>
              </a:spcAft>
              <a:buFont typeface="Wingdings" panose="05000000000000000000" pitchFamily="2" charset="2"/>
              <a:buChar char="§"/>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以美國為例，相關法例規管的範圍包括叛國罪、顛覆國家政權行為、恐怖主義活動、披露國防或機密信息予外國政府，以及設立相關監管和情報機關等，例如</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年保護美國法案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年情報改革及預防恐怖主義法案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《2002</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年國土安全法案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《2001</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年美國愛國者法案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《1996</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年反經濟間諜法案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等。</a:t>
            </a:r>
          </a:p>
          <a:p>
            <a:pPr marL="342900" lvl="0" indent="-342900">
              <a:spcBef>
                <a:spcPts val="1800"/>
              </a:spcBef>
              <a:spcAft>
                <a:spcPts val="0"/>
              </a:spcAft>
              <a:buFont typeface="Wingdings" panose="05000000000000000000" pitchFamily="2" charset="2"/>
              <a:buChar char="§"/>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以英國為例，相關法例規管的範圍包括叛國罪、恐怖主義活動、間諜活動，以及非法披露官方機密等，例如</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《1989</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年官方保密法案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年反恐怖主義法案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年反恐與安全法案</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等。</a:t>
            </a: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fld id="{10E6A508-BB07-4B8A-901D-15D03AC66BA5}" type="slidenum">
              <a:rPr lang="zh-HK" altLang="en-US" smtClean="0"/>
              <a:t>13</a:t>
            </a:fld>
            <a:endParaRPr lang="zh-HK" altLang="en-US"/>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95" y="336630"/>
            <a:ext cx="2470484" cy="925827"/>
          </a:xfrm>
          <a:prstGeom prst="rect">
            <a:avLst/>
          </a:prstGeom>
          <a:noFill/>
          <a:ln>
            <a:noFill/>
          </a:ln>
        </p:spPr>
      </p:pic>
    </p:spTree>
    <p:extLst>
      <p:ext uri="{BB962C8B-B14F-4D97-AF65-F5344CB8AC3E}">
        <p14:creationId xmlns:p14="http://schemas.microsoft.com/office/powerpoint/2010/main" val="21813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r>
              <a:rPr lang="zh-TW" altLang="en-US" sz="4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執行方面，英國是立法多執法嚴</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449179" y="1475875"/>
            <a:ext cx="10904621" cy="5245600"/>
          </a:xfrm>
        </p:spPr>
        <p:txBody>
          <a:bodyPr vert="horz">
            <a:normAutofit fontScale="77500" lnSpcReduction="20000"/>
          </a:bodyPr>
          <a:lstStyle/>
          <a:p>
            <a:pPr marL="0" indent="0" algn="ctr">
              <a:spcAft>
                <a:spcPts val="300"/>
              </a:spcAft>
              <a:buNone/>
            </a:pPr>
            <a:r>
              <a:rPr lang="zh-TW" altLang="zh-HK" sz="4100" b="1" kern="100" dirty="0">
                <a:latin typeface="Times New Roman" panose="02020603050405020304" pitchFamily="18" charset="0"/>
                <a:ea typeface="標楷體" panose="03000509000000000000" pitchFamily="65" charset="-120"/>
              </a:rPr>
              <a:t>對危害國家安全知情不報或提供資金同樣會被控罪</a:t>
            </a:r>
            <a:endParaRPr lang="zh-TW" altLang="zh-HK" sz="4100" kern="100" dirty="0">
              <a:latin typeface="Times New Roman" panose="02020603050405020304" pitchFamily="18" charset="0"/>
              <a:ea typeface="SimSun" panose="02010600030101010101" pitchFamily="2" charset="-122"/>
            </a:endParaRPr>
          </a:p>
          <a:p>
            <a:pPr marL="0" indent="0">
              <a:lnSpc>
                <a:spcPct val="120000"/>
              </a:lnSpc>
              <a:buNone/>
            </a:pP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         2019</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月，英國警方將曼徹斯特恐襲案主犯的弟弟哈西姆</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阿貝迪，從利比亞引渡回英國接受審判。他被控知情不報，協助謀殺</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名受害者，今年</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月被判終身監禁。庭審期間，法庭將庭審信號送到英格蘭的三處地點和蘇格蘭的一處地點，以便受害人家屬追踪庭審。（今年</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月，哈西姆</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阿貝迪以協助謀殺和知情不報被判終身監禁。）</a:t>
            </a:r>
          </a:p>
          <a:p>
            <a:pPr marL="0" indent="801688">
              <a:lnSpc>
                <a:spcPct val="120000"/>
              </a:lnSpc>
              <a:buNone/>
            </a:pP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去年</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月，還有兩名英國婦女因小額資助境外極端分子，分別被判</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個月徒刑和</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個月徒刑。其中一名婦女通過網絡結識了未曾謀面的敘利亞“丈夫”，在其蠱惑下，向其他敘利亞極端組織成員匯款</a:t>
            </a: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45.51</a:t>
            </a:r>
            <a:r>
              <a:rPr lang="zh-TW" altLang="zh-HK" sz="3600" kern="100" dirty="0">
                <a:latin typeface="Times New Roman" panose="02020603050405020304" pitchFamily="18" charset="0"/>
                <a:ea typeface="標楷體" panose="03000509000000000000" pitchFamily="65" charset="-120"/>
                <a:cs typeface="Times New Roman" panose="02020603050405020304" pitchFamily="18" charset="0"/>
              </a:rPr>
              <a:t>美元，因此獲罪。</a:t>
            </a:r>
          </a:p>
          <a:p>
            <a:pPr marL="0" indent="0" algn="r">
              <a:buNone/>
            </a:pPr>
            <a:r>
              <a:rPr lang="zh-TW"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央視網新聞，英倫觀察丨立法多執法嚴看看英國人如何實施“國安法”，</a:t>
            </a:r>
            <a:r>
              <a:rPr lang="en-US"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07</a:t>
            </a:r>
            <a:r>
              <a:rPr lang="zh-TW"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07</a:t>
            </a:r>
            <a:r>
              <a:rPr lang="zh-TW"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日，</a:t>
            </a:r>
            <a:endParaRPr lang="zh-TW" altLang="zh-HK" sz="2600"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r">
              <a:buNone/>
            </a:pPr>
            <a:r>
              <a:rPr lang="zh-TW" altLang="zh-HK" sz="2400" kern="1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2400"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http://m.news.cctv.com/2020/07/07/ARTIiGN9JshqeHyngzrP59Ri200707</a:t>
            </a:r>
            <a:r>
              <a:rPr lang="en-US" altLang="zh-HK" sz="2000"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.shtml</a:t>
            </a:r>
            <a:endPar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fld id="{10E6A508-BB07-4B8A-901D-15D03AC66BA5}" type="slidenum">
              <a:rPr lang="zh-HK" altLang="en-US" smtClean="0"/>
              <a:t>14</a:t>
            </a:fld>
            <a:endParaRPr lang="zh-HK" altLang="en-US"/>
          </a:p>
        </p:txBody>
      </p:sp>
      <p:pic>
        <p:nvPicPr>
          <p:cNvPr id="7" name="圖片 6">
            <a:extLst>
              <a:ext uri="{FF2B5EF4-FFF2-40B4-BE49-F238E27FC236}">
                <a16:creationId xmlns:a16="http://schemas.microsoft.com/office/drawing/2014/main" id="{D4BD8707-419C-4387-9B1B-5D4244F43C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95" y="336630"/>
            <a:ext cx="2470484" cy="925827"/>
          </a:xfrm>
          <a:prstGeom prst="rect">
            <a:avLst/>
          </a:prstGeom>
          <a:noFill/>
          <a:ln>
            <a:noFill/>
          </a:ln>
        </p:spPr>
      </p:pic>
    </p:spTree>
    <p:extLst>
      <p:ext uri="{BB962C8B-B14F-4D97-AF65-F5344CB8AC3E}">
        <p14:creationId xmlns:p14="http://schemas.microsoft.com/office/powerpoint/2010/main" val="1603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圖片 6" descr="一張含有 文字, 觀眾席, 大廳 的圖片&#10;&#10;自動產生的描述">
            <a:extLst>
              <a:ext uri="{FF2B5EF4-FFF2-40B4-BE49-F238E27FC236}">
                <a16:creationId xmlns:a16="http://schemas.microsoft.com/office/drawing/2014/main" id="{D25CC25F-263E-486C-AE3F-9EE9F3DBDE5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2001" b="451"/>
          <a:stretch/>
        </p:blipFill>
        <p:spPr>
          <a:xfrm>
            <a:off x="-1" y="10"/>
            <a:ext cx="12192001" cy="6857990"/>
          </a:xfrm>
          <a:prstGeom prst="rect">
            <a:avLst/>
          </a:prstGeom>
        </p:spPr>
      </p:pic>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marL="228600" lvl="0" indent="-228600" algn="ctr">
              <a:defRPr/>
            </a:pPr>
            <a:r>
              <a:rPr lang="en-US" altLang="zh-TW" sz="5200" b="1">
                <a:solidFill>
                  <a:srgbClr val="FFFFFF"/>
                </a:solidFill>
                <a:effectLst/>
              </a:rPr>
              <a:t>      《</a:t>
            </a:r>
            <a:r>
              <a:rPr lang="zh-TW" altLang="en-US" sz="5200" b="1">
                <a:solidFill>
                  <a:srgbClr val="FFFFFF"/>
                </a:solidFill>
                <a:effectLst/>
              </a:rPr>
              <a:t>香港國安法</a:t>
            </a:r>
            <a:r>
              <a:rPr lang="en-US" altLang="zh-TW" sz="5200" b="1">
                <a:solidFill>
                  <a:srgbClr val="FFFFFF"/>
                </a:solidFill>
                <a:effectLst/>
              </a:rPr>
              <a:t>》</a:t>
            </a:r>
            <a:r>
              <a:rPr lang="zh-TW" altLang="en-US" sz="5200" b="1">
                <a:solidFill>
                  <a:srgbClr val="FFFFFF"/>
                </a:solidFill>
                <a:effectLst/>
              </a:rPr>
              <a:t>是如何</a:t>
            </a:r>
            <a:br>
              <a:rPr lang="en-US" altLang="zh-TW" sz="5200" b="1">
                <a:solidFill>
                  <a:srgbClr val="FFFFFF"/>
                </a:solidFill>
                <a:effectLst/>
              </a:rPr>
            </a:br>
            <a:r>
              <a:rPr lang="en-US" altLang="zh-TW" sz="5200" b="1">
                <a:solidFill>
                  <a:srgbClr val="FFFFFF"/>
                </a:solidFill>
                <a:effectLst/>
              </a:rPr>
              <a:t>      </a:t>
            </a:r>
            <a:r>
              <a:rPr lang="zh-TW" altLang="en-US" sz="5200" b="1">
                <a:solidFill>
                  <a:srgbClr val="FFFFFF"/>
                </a:solidFill>
              </a:rPr>
              <a:t>成為本地</a:t>
            </a:r>
            <a:r>
              <a:rPr lang="zh-TW" altLang="en-US" sz="5200" b="1">
                <a:solidFill>
                  <a:srgbClr val="FFFFFF"/>
                </a:solidFill>
                <a:effectLst/>
              </a:rPr>
              <a:t>法律的？</a:t>
            </a:r>
            <a:endParaRPr lang="en-US" altLang="zh-HK" sz="5200">
              <a:solidFill>
                <a:srgbClr val="FFFFFF"/>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r>
              <a:rPr lang="en-US" altLang="zh-TW" b="1">
                <a:solidFill>
                  <a:srgbClr val="FFFFFF"/>
                </a:solidFill>
                <a:effectLst/>
              </a:rPr>
              <a:t>《</a:t>
            </a:r>
            <a:r>
              <a:rPr lang="zh-TW" altLang="en-US" b="1">
                <a:solidFill>
                  <a:srgbClr val="FFFFFF"/>
                </a:solidFill>
                <a:effectLst/>
              </a:rPr>
              <a:t>香港國安法</a:t>
            </a:r>
            <a:r>
              <a:rPr lang="en-US" altLang="zh-TW" b="1">
                <a:solidFill>
                  <a:srgbClr val="FFFFFF"/>
                </a:solidFill>
                <a:effectLst/>
              </a:rPr>
              <a:t>》</a:t>
            </a:r>
            <a:r>
              <a:rPr lang="zh-TW" altLang="en-US" b="1">
                <a:solidFill>
                  <a:srgbClr val="FFFFFF"/>
                </a:solidFill>
                <a:effectLst/>
              </a:rPr>
              <a:t>是經合憲合法程序列入</a:t>
            </a:r>
            <a:r>
              <a:rPr lang="en-US" altLang="zh-TW" b="1">
                <a:solidFill>
                  <a:srgbClr val="FFFFFF"/>
                </a:solidFill>
                <a:effectLst/>
              </a:rPr>
              <a:t>《</a:t>
            </a:r>
            <a:r>
              <a:rPr lang="zh-TW" altLang="en-US" b="1">
                <a:solidFill>
                  <a:srgbClr val="FFFFFF"/>
                </a:solidFill>
                <a:effectLst/>
              </a:rPr>
              <a:t>基本法</a:t>
            </a:r>
            <a:r>
              <a:rPr lang="en-US" altLang="zh-TW" b="1">
                <a:solidFill>
                  <a:srgbClr val="FFFFFF"/>
                </a:solidFill>
                <a:effectLst/>
              </a:rPr>
              <a:t>》</a:t>
            </a:r>
            <a:r>
              <a:rPr lang="zh-TW" altLang="en-US" b="1">
                <a:solidFill>
                  <a:srgbClr val="FFFFFF"/>
                </a:solidFill>
                <a:effectLst/>
              </a:rPr>
              <a:t>附件三的全國性法律</a:t>
            </a:r>
            <a:endParaRPr lang="en-US" altLang="zh-HK">
              <a:solidFill>
                <a:srgbClr val="FFFFFF"/>
              </a:solidFill>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15</a:t>
            </a:fld>
            <a:endParaRPr lang="en-US" altLang="zh-HK">
              <a:solidFill>
                <a:srgbClr val="FFFFFF"/>
              </a:solidFill>
              <a:latin typeface="Calibri" panose="020F0502020204030204"/>
            </a:endParaRPr>
          </a:p>
        </p:txBody>
      </p:sp>
      <p:sp>
        <p:nvSpPr>
          <p:cNvPr id="5" name="Oval 275">
            <a:extLst>
              <a:ext uri="{FF2B5EF4-FFF2-40B4-BE49-F238E27FC236}">
                <a16:creationId xmlns:a16="http://schemas.microsoft.com/office/drawing/2014/main" id="{1BB3C995-4839-4ABC-A3EE-36E8AA713CA0}"/>
              </a:ext>
            </a:extLst>
          </p:cNvPr>
          <p:cNvSpPr/>
          <p:nvPr/>
        </p:nvSpPr>
        <p:spPr>
          <a:xfrm>
            <a:off x="133349" y="149168"/>
            <a:ext cx="1221539"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3</a:t>
            </a:r>
            <a:endParaRPr kumimoji="0" lang="zh-TW" altLang="en-US" sz="4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195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76633" y="2374232"/>
            <a:ext cx="11438903" cy="434724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1"/>
            <a:ext cx="11183112" cy="5167982"/>
          </a:xfrm>
          <a:ln>
            <a:noFill/>
          </a:ln>
        </p:spPr>
        <p:txBody>
          <a:bodyPr vert="horz">
            <a:normAutofit/>
          </a:bodyPr>
          <a:lstStyle/>
          <a:p>
            <a:pPr marL="0" indent="0" algn="just">
              <a:spcBef>
                <a:spcPts val="600"/>
              </a:spcBef>
              <a:spcAft>
                <a:spcPts val="300"/>
              </a:spcAft>
              <a:buNone/>
              <a:tabLst>
                <a:tab pos="266700" algn="l"/>
              </a:tabLst>
            </a:pPr>
            <a:r>
              <a:rPr lang="zh-TW" altLang="en-US" sz="3200" kern="100" dirty="0">
                <a:latin typeface="Times New Roman" panose="02020603050405020304" pitchFamily="18" charset="0"/>
                <a:ea typeface="標楷體" panose="03000509000000000000" pitchFamily="65" charset="-120"/>
              </a:rPr>
              <a:t>我們似乎沒有聽過香港立法會的議員辯論</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香港國安法</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的細節與內容，它是如何成為香港的法律？</a:t>
            </a:r>
            <a:endParaRPr lang="zh-TW" altLang="zh-HK" sz="32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648823" y="2511373"/>
            <a:ext cx="11183112" cy="4008790"/>
          </a:xfrm>
          <a:prstGeom prst="rect">
            <a:avLst/>
          </a:prstGeom>
          <a:noFill/>
          <a:ln>
            <a:solidFill>
              <a:schemeClr val="tx1"/>
            </a:solidFill>
          </a:ln>
        </p:spPr>
        <p:txBody>
          <a:bodyPr wrap="square" rtlCol="0">
            <a:spAutoFit/>
          </a:bodyPr>
          <a:lstStyle/>
          <a:p>
            <a:pPr>
              <a:tabLst>
                <a:tab pos="266700" algn="l"/>
              </a:tabLst>
            </a:pPr>
            <a:r>
              <a:rPr lang="zh-TW" altLang="zh-HK" sz="2800" b="1" u="sng" kern="100" dirty="0">
                <a:effectLst/>
                <a:latin typeface="Times New Roman" panose="02020603050405020304" pitchFamily="18" charset="0"/>
                <a:ea typeface="標楷體" panose="03000509000000000000" pitchFamily="65" charset="-120"/>
              </a:rPr>
              <a:t>全國人民代表大會常務委員會關於增加《中華人民共和國香港特別行政區基本法》附件三所列全國性法律的決定</a:t>
            </a:r>
            <a:endParaRPr lang="zh-TW" altLang="zh-HK" sz="2800" kern="100" dirty="0">
              <a:effectLst/>
              <a:latin typeface="Times New Roman" panose="02020603050405020304" pitchFamily="18" charset="0"/>
              <a:ea typeface="SimSun" panose="02010600030101010101" pitchFamily="2" charset="-122"/>
            </a:endParaRPr>
          </a:p>
          <a:p>
            <a:pPr>
              <a:tabLst>
                <a:tab pos="266700" algn="l"/>
              </a:tabLst>
            </a:pPr>
            <a:r>
              <a:rPr lang="en-US" altLang="zh-HK" sz="2800" kern="100" dirty="0">
                <a:effectLst/>
                <a:latin typeface="Times New Roman" panose="02020603050405020304" pitchFamily="18" charset="0"/>
                <a:ea typeface="標楷體" panose="03000509000000000000" pitchFamily="65" charset="-120"/>
              </a:rPr>
              <a:t>(2020</a:t>
            </a:r>
            <a:r>
              <a:rPr lang="zh-TW" altLang="zh-HK" sz="2800" kern="100" dirty="0">
                <a:effectLst/>
                <a:latin typeface="Times New Roman" panose="02020603050405020304" pitchFamily="18" charset="0"/>
                <a:ea typeface="標楷體" panose="03000509000000000000" pitchFamily="65" charset="-120"/>
              </a:rPr>
              <a:t>年</a:t>
            </a:r>
            <a:r>
              <a:rPr lang="en-US" altLang="zh-HK" sz="2800" kern="100" dirty="0">
                <a:effectLst/>
                <a:latin typeface="Times New Roman" panose="02020603050405020304" pitchFamily="18" charset="0"/>
                <a:ea typeface="標楷體" panose="03000509000000000000" pitchFamily="65" charset="-120"/>
              </a:rPr>
              <a:t>6</a:t>
            </a:r>
            <a:r>
              <a:rPr lang="zh-TW" altLang="zh-HK" sz="2800" kern="100" dirty="0">
                <a:effectLst/>
                <a:latin typeface="Times New Roman" panose="02020603050405020304" pitchFamily="18" charset="0"/>
                <a:ea typeface="標楷體" panose="03000509000000000000" pitchFamily="65" charset="-120"/>
              </a:rPr>
              <a:t>月</a:t>
            </a:r>
            <a:r>
              <a:rPr lang="en-US" altLang="zh-HK" sz="2800" kern="100" dirty="0">
                <a:effectLst/>
                <a:latin typeface="Times New Roman" panose="02020603050405020304" pitchFamily="18" charset="0"/>
                <a:ea typeface="標楷體" panose="03000509000000000000" pitchFamily="65" charset="-120"/>
              </a:rPr>
              <a:t>30</a:t>
            </a:r>
            <a:r>
              <a:rPr lang="zh-TW" altLang="zh-HK" sz="2800" kern="100" dirty="0">
                <a:effectLst/>
                <a:latin typeface="Times New Roman" panose="02020603050405020304" pitchFamily="18" charset="0"/>
                <a:ea typeface="標楷體" panose="03000509000000000000" pitchFamily="65" charset="-120"/>
              </a:rPr>
              <a:t>日第十三屆全國人民代表大會常務委員會第二十次會議通過</a:t>
            </a:r>
            <a:r>
              <a:rPr lang="en-US" altLang="zh-HK" sz="2800" kern="100" dirty="0">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indent="304800">
              <a:spcBef>
                <a:spcPts val="300"/>
              </a:spcBef>
              <a:tabLst>
                <a:tab pos="266700" algn="l"/>
              </a:tabLst>
            </a:pPr>
            <a:r>
              <a:rPr lang="zh-TW" altLang="zh-HK" sz="2800" kern="100" dirty="0">
                <a:effectLst/>
                <a:latin typeface="Times New Roman" panose="02020603050405020304" pitchFamily="18" charset="0"/>
                <a:ea typeface="標楷體" panose="03000509000000000000" pitchFamily="65" charset="-120"/>
              </a:rPr>
              <a:t>根據《全國人民代表大會關於建立健全香港特別行政區維護國家安全的法律制度和執行機制的決定》，第十三屆全國人民代表大會常務委員會第二十次會議決定：在《中華人民共和國香港特別行政區基本法》附件三中增加全國性法律《中華人民共和國香港特別行政區維護國家安全法》，並由香港特別行政區在當地公布實施。</a:t>
            </a:r>
            <a:endParaRPr lang="zh-TW" altLang="zh-HK"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897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76633" y="2374232"/>
            <a:ext cx="11438903" cy="434724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1"/>
            <a:ext cx="11183112" cy="5167982"/>
          </a:xfrm>
          <a:ln>
            <a:noFill/>
          </a:ln>
        </p:spPr>
        <p:txBody>
          <a:bodyPr vert="horz">
            <a:normAutofit/>
          </a:bodyPr>
          <a:lstStyle/>
          <a:p>
            <a:pPr marL="0" indent="0" algn="just">
              <a:spcBef>
                <a:spcPts val="600"/>
              </a:spcBef>
              <a:spcAft>
                <a:spcPts val="300"/>
              </a:spcAft>
              <a:buNone/>
              <a:tabLst>
                <a:tab pos="266700" algn="l"/>
              </a:tabLst>
            </a:pPr>
            <a:r>
              <a:rPr lang="zh-TW" altLang="en-US" kern="100" dirty="0">
                <a:latin typeface="Times New Roman" panose="02020603050405020304" pitchFamily="18" charset="0"/>
                <a:ea typeface="標楷體" panose="03000509000000000000" pitchFamily="65" charset="-120"/>
              </a:rPr>
              <a:t>為什麼在香港頒布和實施的</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香港國安法</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，是由全國人民大會制訂和通過，而不是香港的立法會呢？看看</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基本法</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，我們就會明白了。</a:t>
            </a:r>
            <a:endParaRPr lang="zh-TW" altLang="zh-HK"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648823" y="2511373"/>
            <a:ext cx="11183112" cy="4008790"/>
          </a:xfrm>
          <a:prstGeom prst="rect">
            <a:avLst/>
          </a:prstGeom>
          <a:noFill/>
          <a:ln>
            <a:solidFill>
              <a:schemeClr val="tx1"/>
            </a:solidFill>
          </a:ln>
        </p:spPr>
        <p:txBody>
          <a:bodyPr wrap="square" rtlCol="0">
            <a:spAutoFit/>
          </a:bodyPr>
          <a:lstStyle/>
          <a:p>
            <a:r>
              <a:rPr lang="zh-TW" altLang="zh-HK" sz="2800" b="1" kern="100" dirty="0">
                <a:effectLst/>
                <a:latin typeface="Times New Roman" panose="02020603050405020304" pitchFamily="18" charset="0"/>
                <a:ea typeface="標楷體" panose="03000509000000000000" pitchFamily="65" charset="-120"/>
              </a:rPr>
              <a:t>《基本法》第十八條</a:t>
            </a:r>
            <a:endParaRPr lang="zh-TW" altLang="zh-HK" sz="2800" kern="100" dirty="0">
              <a:effectLst/>
              <a:latin typeface="Times New Roman" panose="02020603050405020304" pitchFamily="18" charset="0"/>
              <a:ea typeface="SimSun" panose="02010600030101010101" pitchFamily="2" charset="-122"/>
            </a:endParaRPr>
          </a:p>
          <a:p>
            <a:pPr marL="342900" lvl="0" indent="-342900">
              <a:buFont typeface="Wingdings 2" panose="05020102010507070707" pitchFamily="18" charset="2"/>
              <a:buChar char=""/>
            </a:pPr>
            <a:r>
              <a:rPr lang="zh-TW" altLang="zh-HK" sz="2800" kern="100" dirty="0">
                <a:effectLst/>
                <a:latin typeface="Times New Roman" panose="02020603050405020304" pitchFamily="18" charset="0"/>
                <a:ea typeface="標楷體" panose="03000509000000000000" pitchFamily="65" charset="-120"/>
              </a:rPr>
              <a:t>在香港特別行政區實行的法律為本法以及本法第八條規定的香港原有法律和香港特別行政區立法機關制定的法律。</a:t>
            </a:r>
            <a:endParaRPr lang="zh-TW" altLang="zh-HK" sz="2800" kern="100" dirty="0">
              <a:effectLst/>
              <a:latin typeface="Times New Roman" panose="02020603050405020304" pitchFamily="18" charset="0"/>
              <a:ea typeface="SimSun" panose="02010600030101010101" pitchFamily="2" charset="-122"/>
            </a:endParaRPr>
          </a:p>
          <a:p>
            <a:pPr marL="342900" lvl="0" indent="-342900">
              <a:buFont typeface="Wingdings 2" panose="05020102010507070707" pitchFamily="18" charset="2"/>
              <a:buChar char=""/>
            </a:pPr>
            <a:r>
              <a:rPr lang="zh-TW" altLang="zh-HK" sz="2800" kern="100" dirty="0">
                <a:effectLst/>
                <a:latin typeface="Times New Roman" panose="02020603050405020304" pitchFamily="18" charset="0"/>
                <a:ea typeface="標楷體" panose="03000509000000000000" pitchFamily="65" charset="-120"/>
              </a:rPr>
              <a:t>全國性法律除列於本法附件三者外，不在香港特別行政區實施。凡列於本法附件三之法律，由香港特別行政區在當地公布或立法實施。</a:t>
            </a:r>
            <a:endParaRPr lang="zh-TW" altLang="zh-HK" sz="2800" kern="100" dirty="0">
              <a:effectLst/>
              <a:latin typeface="Times New Roman" panose="02020603050405020304" pitchFamily="18" charset="0"/>
              <a:ea typeface="SimSun" panose="02010600030101010101" pitchFamily="2" charset="-122"/>
            </a:endParaRPr>
          </a:p>
          <a:p>
            <a:pPr marL="457200" indent="-457200">
              <a:buFont typeface="Arial" panose="020B0604020202020204" pitchFamily="34" charset="0"/>
              <a:buChar char="•"/>
            </a:pP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全國人民代表大會常務委員會在徵詢其所屬的香港特別行政區基本法</a:t>
            </a:r>
            <a:r>
              <a:rPr lang="zh-TW" altLang="zh-HK" sz="2800" kern="100" dirty="0">
                <a:latin typeface="Times New Roman" panose="02020603050405020304" pitchFamily="18" charset="0"/>
                <a:ea typeface="SimSun" panose="02010600030101010101" pitchFamily="2" charset="-122"/>
              </a:rPr>
              <a:t>委員會</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和香港特別行政區政府的意見後，可對列於本法附件三的法律作出增減，</a:t>
            </a:r>
            <a:r>
              <a:rPr lang="zh-TW" altLang="zh-HK" sz="2800" b="1" u="sng" kern="100" dirty="0">
                <a:effectLst/>
                <a:latin typeface="Times New Roman" panose="02020603050405020304" pitchFamily="18" charset="0"/>
                <a:ea typeface="標楷體" panose="03000509000000000000" pitchFamily="65" charset="-120"/>
                <a:cs typeface="Times New Roman" panose="02020603050405020304" pitchFamily="18" charset="0"/>
              </a:rPr>
              <a:t>任何列入附件三的法律，限於有關國防、外交和其他按本法規定不屬於香港特別行政區自治範圍的法律</a:t>
            </a:r>
            <a:r>
              <a:rPr lang="zh-TW" altLang="zh-HK" sz="2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390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448296" y="1595021"/>
            <a:ext cx="11438903" cy="5262979"/>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52387"/>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376108" y="1058780"/>
            <a:ext cx="11511092" cy="5438274"/>
          </a:xfrm>
          <a:ln>
            <a:noFill/>
          </a:ln>
        </p:spPr>
        <p:txBody>
          <a:bodyPr vert="horz">
            <a:normAutofit/>
          </a:bodyPr>
          <a:lstStyle/>
          <a:p>
            <a:pPr marL="0" indent="0" algn="just">
              <a:spcBef>
                <a:spcPts val="600"/>
              </a:spcBef>
              <a:spcAft>
                <a:spcPts val="300"/>
              </a:spcAft>
              <a:buNone/>
              <a:tabLst>
                <a:tab pos="266700" algn="l"/>
              </a:tabLst>
            </a:pP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香港國安法</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是經合憲合法程序列入</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基本法</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附件三的全國性法律。</a:t>
            </a:r>
            <a:endParaRPr lang="zh-TW" altLang="zh-HK"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76192" y="1595020"/>
            <a:ext cx="11311008" cy="5262979"/>
          </a:xfrm>
          <a:prstGeom prst="rect">
            <a:avLst/>
          </a:prstGeom>
          <a:noFill/>
          <a:ln>
            <a:solidFill>
              <a:schemeClr val="tx1"/>
            </a:solidFill>
          </a:ln>
        </p:spPr>
        <p:txBody>
          <a:bodyPr wrap="square" rtlCol="0">
            <a:spAutoFit/>
          </a:bodyPr>
          <a:lstStyle/>
          <a:p>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中華人民共和國香港特別行政區維護國家安全法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港區國安法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）今日（六月三十日）刊憲公布，即日晚上</a:t>
            </a:r>
            <a:r>
              <a:rPr lang="en-US" altLang="zh-TW" sz="2800" kern="100" dirty="0">
                <a:effectLst/>
                <a:latin typeface="Times New Roman" panose="02020603050405020304" pitchFamily="18" charset="0"/>
                <a:ea typeface="標楷體" panose="03000509000000000000" pitchFamily="65" charset="-120"/>
              </a:rPr>
              <a:t>11</a:t>
            </a:r>
            <a:r>
              <a:rPr lang="zh-TW" altLang="en-US" sz="2800" kern="100" dirty="0">
                <a:effectLst/>
                <a:latin typeface="Times New Roman" panose="02020603050405020304" pitchFamily="18" charset="0"/>
                <a:ea typeface="標楷體" panose="03000509000000000000" pitchFamily="65" charset="-120"/>
              </a:rPr>
              <a:t>時生效。</a:t>
            </a:r>
          </a:p>
          <a:p>
            <a:pPr>
              <a:spcBef>
                <a:spcPts val="1200"/>
              </a:spcBef>
            </a:pPr>
            <a:r>
              <a:rPr lang="zh-TW" altLang="en-US" sz="2800" kern="100" dirty="0">
                <a:effectLst/>
                <a:latin typeface="Times New Roman" panose="02020603050405020304" pitchFamily="18" charset="0"/>
                <a:ea typeface="標楷體" panose="03000509000000000000" pitchFamily="65" charset="-120"/>
              </a:rPr>
              <a:t>全國人大常委會今日通過</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港區國安法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，並按</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基本法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第十八條在徵詢全國人大常委會香港特別行政區基本法委員會和香港特區政府的意見後，把該法列入</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基本法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附件三。</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港區國安法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是根據</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中華人民共和國憲法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基本法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和</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全國人民代表大會關於建立健全香港特別行政區維護國家安全的法律制度和執行機制的決定</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決定</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）而制定。按</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決定</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規定，</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港區國安法</a:t>
            </a:r>
            <a:r>
              <a:rPr lang="en-US" altLang="zh-TW" sz="2800" kern="100" dirty="0">
                <a:effectLst/>
                <a:latin typeface="Times New Roman" panose="02020603050405020304" pitchFamily="18" charset="0"/>
                <a:ea typeface="標楷體" panose="03000509000000000000" pitchFamily="65" charset="-120"/>
              </a:rPr>
              <a:t>》</a:t>
            </a:r>
            <a:r>
              <a:rPr lang="zh-TW" altLang="en-US" sz="2800" kern="100" dirty="0">
                <a:effectLst/>
                <a:latin typeface="Times New Roman" panose="02020603050405020304" pitchFamily="18" charset="0"/>
                <a:ea typeface="標楷體" panose="03000509000000000000" pitchFamily="65" charset="-120"/>
              </a:rPr>
              <a:t>由香港特別行政區在香港公布實施，有關公布已由行政長官林鄭月娥簽署，並於今（六月三十日）晚刊憲生效。</a:t>
            </a:r>
          </a:p>
          <a:p>
            <a:pPr algn="r"/>
            <a:r>
              <a:rPr lang="zh-TW" altLang="en-US" sz="2400" kern="100" dirty="0">
                <a:effectLst/>
                <a:latin typeface="Times New Roman" panose="02020603050405020304" pitchFamily="18" charset="0"/>
                <a:ea typeface="標楷體" panose="03000509000000000000" pitchFamily="65" charset="-120"/>
              </a:rPr>
              <a:t>香港特別行政區政府新聞公告，</a:t>
            </a:r>
            <a:r>
              <a:rPr lang="en-US" altLang="zh-TW" sz="2400" kern="100" dirty="0">
                <a:effectLst/>
                <a:latin typeface="Times New Roman" panose="02020603050405020304" pitchFamily="18" charset="0"/>
                <a:ea typeface="標楷體" panose="03000509000000000000" pitchFamily="65" charset="-120"/>
              </a:rPr>
              <a:t>2020</a:t>
            </a:r>
            <a:r>
              <a:rPr lang="zh-TW" altLang="en-US" sz="2400" kern="100" dirty="0">
                <a:effectLst/>
                <a:latin typeface="Times New Roman" panose="02020603050405020304" pitchFamily="18" charset="0"/>
                <a:ea typeface="標楷體" panose="03000509000000000000" pitchFamily="65" charset="-120"/>
              </a:rPr>
              <a:t>年</a:t>
            </a:r>
            <a:r>
              <a:rPr lang="en-US" altLang="zh-TW" sz="2400" kern="100" dirty="0">
                <a:effectLst/>
                <a:latin typeface="Times New Roman" panose="02020603050405020304" pitchFamily="18" charset="0"/>
                <a:ea typeface="標楷體" panose="03000509000000000000" pitchFamily="65" charset="-120"/>
              </a:rPr>
              <a:t>6</a:t>
            </a:r>
            <a:r>
              <a:rPr lang="zh-TW" altLang="en-US" sz="2400" kern="100" dirty="0">
                <a:effectLst/>
                <a:latin typeface="Times New Roman" panose="02020603050405020304" pitchFamily="18" charset="0"/>
                <a:ea typeface="標楷體" panose="03000509000000000000" pitchFamily="65" charset="-120"/>
              </a:rPr>
              <a:t>月</a:t>
            </a:r>
            <a:r>
              <a:rPr lang="en-US" altLang="zh-TW" sz="2400" kern="100" dirty="0">
                <a:effectLst/>
                <a:latin typeface="Times New Roman" panose="02020603050405020304" pitchFamily="18" charset="0"/>
                <a:ea typeface="標楷體" panose="03000509000000000000" pitchFamily="65" charset="-120"/>
              </a:rPr>
              <a:t>30</a:t>
            </a:r>
            <a:r>
              <a:rPr lang="zh-TW" altLang="en-US" sz="2400" kern="100" dirty="0">
                <a:effectLst/>
                <a:latin typeface="Times New Roman" panose="02020603050405020304" pitchFamily="18" charset="0"/>
                <a:ea typeface="標楷體" panose="03000509000000000000" pitchFamily="65" charset="-120"/>
              </a:rPr>
              <a:t>日，詳見</a:t>
            </a:r>
            <a:r>
              <a:rPr lang="en-US" altLang="zh-TW" sz="2400"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https://www.info.gov.hk/gia/general/202006/30/P2020063000961.htm</a:t>
            </a:r>
            <a:r>
              <a:rPr lang="en-US" altLang="zh-TW" sz="2400" kern="100" dirty="0">
                <a:solidFill>
                  <a:srgbClr val="3333FF"/>
                </a:solidFill>
                <a:effectLst/>
                <a:latin typeface="Times New Roman" panose="02020603050405020304" pitchFamily="18" charset="0"/>
                <a:ea typeface="標楷體" panose="03000509000000000000" pitchFamily="65" charset="-120"/>
              </a:rPr>
              <a:t> </a:t>
            </a:r>
          </a:p>
        </p:txBody>
      </p:sp>
    </p:spTree>
    <p:extLst>
      <p:ext uri="{BB962C8B-B14F-4D97-AF65-F5344CB8AC3E}">
        <p14:creationId xmlns:p14="http://schemas.microsoft.com/office/powerpoint/2010/main" val="37192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a:xfrm>
            <a:off x="609600" y="66020"/>
            <a:ext cx="10972800" cy="1143000"/>
          </a:xfrm>
        </p:spPr>
        <p:txBody>
          <a:bodyPr/>
          <a:lstStyle/>
          <a:p>
            <a:pPr algn="ct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lnSpcReduction="10000"/>
          </a:bodyPr>
          <a:lstStyle/>
          <a:p>
            <a:pPr marL="0" lvl="0" indent="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為什麼</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可以不經香港立法會通過，就馬上執行？</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據《基本法》第十八條，列入附件三的法律，限於有關國防、外交和其他按本法規定不屬於香港特別行政區自治範圍的法律，《香港國安法》所懲治的四類罪行，是否屬於香港的自治範圍</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886A2142-E536-48EC-9CF6-E5170CE183D9}"/>
              </a:ext>
            </a:extLst>
          </p:cNvPr>
          <p:cNvSpPr txBox="1"/>
          <p:nvPr/>
        </p:nvSpPr>
        <p:spPr>
          <a:xfrm>
            <a:off x="2963779" y="1299657"/>
            <a:ext cx="8161421" cy="954107"/>
          </a:xfrm>
          <a:prstGeom prst="rect">
            <a:avLst/>
          </a:prstGeom>
          <a:noFill/>
        </p:spPr>
        <p:txBody>
          <a:bodyPr wrap="square" rtlCol="0">
            <a:spAutoFit/>
          </a:bodyPr>
          <a:lstStyle/>
          <a:p>
            <a:r>
              <a:rPr lang="zh-TW" altLang="en-US" sz="2800" b="1" dirty="0">
                <a:solidFill>
                  <a:srgbClr val="3333FF"/>
                </a:solidFill>
                <a:latin typeface="標楷體" panose="03000509000000000000" pitchFamily="65" charset="-120"/>
                <a:ea typeface="標楷體" panose="03000509000000000000" pitchFamily="65" charset="-120"/>
              </a:rPr>
              <a:t>怎麼有人說</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香港國安法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沒有法律基礎和違反</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基本法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a:t>
            </a:r>
            <a:endParaRPr lang="zh-HK" altLang="en-US" sz="2800" b="1" dirty="0">
              <a:solidFill>
                <a:srgbClr val="3333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326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1054293" y="365124"/>
            <a:ext cx="10515600" cy="1325563"/>
          </a:xfrm>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有關</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的六點事實</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738585" y="1794668"/>
            <a:ext cx="10515600" cy="4560412"/>
          </a:xfrm>
        </p:spPr>
        <p:txBody>
          <a:bodyPr vert="horz">
            <a:normAutofit lnSpcReduction="10000"/>
          </a:bodyPr>
          <a:lstStyle/>
          <a:p>
            <a:pPr marL="0" indent="0">
              <a:buNone/>
            </a:pPr>
            <a:r>
              <a:rPr lang="zh-TW" altLang="zh-HK" sz="2800" kern="100" dirty="0">
                <a:effectLst/>
                <a:ea typeface="標楷體" panose="03000509000000000000" pitchFamily="65" charset="-120"/>
                <a:cs typeface="Times New Roman" panose="02020603050405020304" pitchFamily="18" charset="0"/>
              </a:rPr>
              <a:t>為維護國家安全，同時確保香港在「一國兩制」方針下的長期繁榮穩定，全國人民代表大會常務委員會</a:t>
            </a:r>
            <a:r>
              <a:rPr lang="zh-TW" altLang="zh-HK" sz="2800" kern="100" dirty="0">
                <a:solidFill>
                  <a:srgbClr val="3333FF"/>
                </a:solidFill>
                <a:effectLst/>
                <a:ea typeface="標楷體" panose="03000509000000000000" pitchFamily="65" charset="-120"/>
                <a:cs typeface="Times New Roman" panose="02020603050405020304" pitchFamily="18" charset="0"/>
              </a:rPr>
              <a:t>（全國人大常委會）於</a:t>
            </a:r>
            <a:r>
              <a:rPr lang="en-US" altLang="zh-HK" sz="2800" kern="100" dirty="0">
                <a:solidFill>
                  <a:srgbClr val="3333FF"/>
                </a:solidFill>
                <a:effectLst/>
                <a:ea typeface="標楷體" panose="03000509000000000000" pitchFamily="65" charset="-120"/>
                <a:cs typeface="Times New Roman" panose="02020603050405020304" pitchFamily="18" charset="0"/>
              </a:rPr>
              <a:t>2020</a:t>
            </a:r>
            <a:r>
              <a:rPr lang="zh-TW" altLang="zh-HK" sz="2800" kern="100" dirty="0">
                <a:solidFill>
                  <a:srgbClr val="3333FF"/>
                </a:solidFill>
                <a:effectLst/>
                <a:ea typeface="標楷體" panose="03000509000000000000" pitchFamily="65" charset="-120"/>
                <a:cs typeface="Times New Roman" panose="02020603050405020304" pitchFamily="18" charset="0"/>
              </a:rPr>
              <a:t>年</a:t>
            </a:r>
            <a:r>
              <a:rPr lang="en-US" altLang="zh-HK" sz="2800" kern="100" dirty="0">
                <a:solidFill>
                  <a:srgbClr val="3333FF"/>
                </a:solidFill>
                <a:effectLst/>
                <a:ea typeface="標楷體" panose="03000509000000000000" pitchFamily="65" charset="-120"/>
                <a:cs typeface="Times New Roman" panose="02020603050405020304" pitchFamily="18" charset="0"/>
              </a:rPr>
              <a:t>6</a:t>
            </a:r>
            <a:r>
              <a:rPr lang="zh-TW" altLang="zh-HK" sz="2800" kern="100" dirty="0">
                <a:solidFill>
                  <a:srgbClr val="3333FF"/>
                </a:solidFill>
                <a:effectLst/>
                <a:ea typeface="標楷體" panose="03000509000000000000" pitchFamily="65" charset="-120"/>
                <a:cs typeface="Times New Roman" panose="02020603050405020304" pitchFamily="18" charset="0"/>
              </a:rPr>
              <a:t>月</a:t>
            </a:r>
            <a:r>
              <a:rPr lang="en-US" altLang="zh-HK" sz="2800" kern="100" dirty="0">
                <a:solidFill>
                  <a:srgbClr val="3333FF"/>
                </a:solidFill>
                <a:effectLst/>
                <a:ea typeface="標楷體" panose="03000509000000000000" pitchFamily="65" charset="-120"/>
                <a:cs typeface="Times New Roman" panose="02020603050405020304" pitchFamily="18" charset="0"/>
              </a:rPr>
              <a:t>30</a:t>
            </a:r>
            <a:r>
              <a:rPr lang="zh-TW" altLang="zh-HK" sz="2800" kern="100" dirty="0">
                <a:solidFill>
                  <a:srgbClr val="3333FF"/>
                </a:solidFill>
                <a:effectLst/>
                <a:ea typeface="標楷體" panose="03000509000000000000" pitchFamily="65" charset="-120"/>
                <a:cs typeface="Times New Roman" panose="02020603050405020304" pitchFamily="18" charset="0"/>
              </a:rPr>
              <a:t>日通過《香港國安法》，並按《基本法》第十八條把該法列入《基本法》附件三。</a:t>
            </a:r>
            <a:r>
              <a:rPr lang="zh-TW" altLang="zh-HK" sz="2800" kern="100" dirty="0">
                <a:effectLst/>
                <a:ea typeface="標楷體" panose="03000509000000000000" pitchFamily="65" charset="-120"/>
                <a:cs typeface="Times New Roman" panose="02020603050405020304" pitchFamily="18" charset="0"/>
              </a:rPr>
              <a:t>特區政府於同日刊憲公布《香港國安法》在香港實施，又發表聲明，指出《香港國安法》有助「一國兩制」行穩致遠。</a:t>
            </a:r>
            <a:endParaRPr lang="en-US" altLang="zh-TW" sz="2800" kern="100" dirty="0">
              <a:effectLst/>
              <a:ea typeface="標楷體" panose="03000509000000000000" pitchFamily="65" charset="-120"/>
              <a:cs typeface="Times New Roman" panose="02020603050405020304" pitchFamily="18" charset="0"/>
            </a:endParaRPr>
          </a:p>
          <a:p>
            <a:pPr marL="0" indent="0">
              <a:buNone/>
            </a:pPr>
            <a:r>
              <a:rPr lang="zh-TW" altLang="zh-HK" sz="2800" kern="100" dirty="0">
                <a:effectLst/>
                <a:ea typeface="標楷體" panose="03000509000000000000" pitchFamily="65" charset="-120"/>
                <a:cs typeface="Times New Roman" panose="02020603050405020304" pitchFamily="18" charset="0"/>
              </a:rPr>
              <a:t>然而，當《香港國安法》頒布時，一些報章與網媒提出了猛烈的批評，說當日就是「一國兩制」死亡的日子，又有外國政府指責中央違背對香港的承諾，藉《香港國安法》摧毀「一國兩制」云云。在檢視這些不同說法前，大家先</a:t>
            </a:r>
            <a:r>
              <a:rPr lang="zh-TW" altLang="zh-HK" sz="2800" kern="100" dirty="0">
                <a:solidFill>
                  <a:srgbClr val="3333FF"/>
                </a:solidFill>
                <a:effectLst/>
                <a:ea typeface="標楷體" panose="03000509000000000000" pitchFamily="65" charset="-120"/>
                <a:cs typeface="Times New Roman" panose="02020603050405020304" pitchFamily="18" charset="0"/>
              </a:rPr>
              <a:t>按六何法（即何人、何事、如何、何時、為何與何處）釐清關於《國安法》的基本事實</a:t>
            </a:r>
            <a:r>
              <a:rPr lang="zh-TW" altLang="zh-HK" sz="2800" kern="100" dirty="0">
                <a:effectLst/>
                <a:ea typeface="標楷體" panose="03000509000000000000" pitchFamily="65" charset="-120"/>
                <a:cs typeface="Times New Roman" panose="02020603050405020304" pitchFamily="18" charset="0"/>
              </a:rPr>
              <a:t>，然後才可以評價它對「一國兩制」的影響。</a:t>
            </a:r>
            <a:endParaRPr lang="en-US" altLang="zh-TW" sz="2800" dirty="0">
              <a:latin typeface="+mn-ea"/>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86207" y="1027906"/>
            <a:ext cx="1744345" cy="739140"/>
            <a:chOff x="6502" y="7859"/>
            <a:chExt cx="1906" cy="864"/>
          </a:xfrm>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7860"/>
              <a:ext cx="1625" cy="716"/>
              <a:chOff x="6600" y="7860"/>
              <a:chExt cx="1625" cy="716"/>
            </a:xfrm>
          </p:grpSpPr>
          <p:sp>
            <p:nvSpPr>
              <p:cNvPr id="8" name="Text Box 249">
                <a:extLst>
                  <a:ext uri="{FF2B5EF4-FFF2-40B4-BE49-F238E27FC236}">
                    <a16:creationId xmlns:a16="http://schemas.microsoft.com/office/drawing/2014/main" id="{5B00DA46-6BA3-4225-9EFD-4A5543DB1904}"/>
                  </a:ext>
                </a:extLst>
              </p:cNvPr>
              <p:cNvSpPr txBox="1"/>
              <p:nvPr/>
            </p:nvSpPr>
            <p:spPr>
              <a:xfrm>
                <a:off x="6600" y="7860"/>
                <a:ext cx="534" cy="717"/>
              </a:xfrm>
              <a:prstGeom prst="rect">
                <a:avLst/>
              </a:prstGeom>
              <a:no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7860"/>
                <a:ext cx="534" cy="717"/>
              </a:xfrm>
              <a:prstGeom prst="rect">
                <a:avLst/>
              </a:prstGeom>
              <a:no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fld id="{10E6A508-BB07-4B8A-901D-15D03AC66BA5}" type="slidenum">
              <a:rPr lang="zh-HK" altLang="en-US" smtClean="0"/>
              <a:t>2</a:t>
            </a:fld>
            <a:endParaRPr lang="zh-HK" altLang="en-US"/>
          </a:p>
        </p:txBody>
      </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5058611" cy="4149553"/>
          </a:xfrm>
        </p:spPr>
        <p:txBody>
          <a:bodyPr vert="horz">
            <a:normAutofit/>
          </a:bodyPr>
          <a:lstStyle/>
          <a:p>
            <a:pPr marL="0" lvl="0" indent="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有人擔心全國人大常委會不斷在港頒布全國性法律，使香港失去高度自治，這有可能發生嗎？</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a:t>
            </a: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    _                            </a:t>
            </a:r>
          </a:p>
          <a:p>
            <a:pPr marL="0" indent="0">
              <a:buNone/>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886A2142-E536-48EC-9CF6-E5170CE183D9}"/>
              </a:ext>
            </a:extLst>
          </p:cNvPr>
          <p:cNvSpPr txBox="1"/>
          <p:nvPr/>
        </p:nvSpPr>
        <p:spPr>
          <a:xfrm>
            <a:off x="2963779" y="1299657"/>
            <a:ext cx="8161421" cy="954107"/>
          </a:xfrm>
          <a:prstGeom prst="rect">
            <a:avLst/>
          </a:prstGeom>
          <a:noFill/>
        </p:spPr>
        <p:txBody>
          <a:bodyPr wrap="square" rtlCol="0">
            <a:spAutoFit/>
          </a:bodyPr>
          <a:lstStyle/>
          <a:p>
            <a:r>
              <a:rPr lang="zh-TW" altLang="en-US" sz="2800" b="1" dirty="0">
                <a:solidFill>
                  <a:srgbClr val="3333FF"/>
                </a:solidFill>
                <a:latin typeface="標楷體" panose="03000509000000000000" pitchFamily="65" charset="-120"/>
                <a:ea typeface="標楷體" panose="03000509000000000000" pitchFamily="65" charset="-120"/>
              </a:rPr>
              <a:t>怎麼有人說</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香港國安法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沒有法律基礎和違反</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基本法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a:t>
            </a:r>
            <a:endParaRPr lang="zh-HK" altLang="en-US" sz="2800" b="1" dirty="0">
              <a:solidFill>
                <a:srgbClr val="3333FF"/>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B905B846-E8CB-4F30-89C9-C990DF0DAD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5191" y="2095362"/>
            <a:ext cx="4776536" cy="4419392"/>
          </a:xfrm>
          <a:prstGeom prst="rect">
            <a:avLst/>
          </a:prstGeom>
          <a:noFill/>
          <a:ln w="19050">
            <a:solidFill>
              <a:schemeClr val="accent1"/>
            </a:solidFill>
          </a:ln>
        </p:spPr>
      </p:pic>
    </p:spTree>
    <p:extLst>
      <p:ext uri="{BB962C8B-B14F-4D97-AF65-F5344CB8AC3E}">
        <p14:creationId xmlns:p14="http://schemas.microsoft.com/office/powerpoint/2010/main" val="1983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marL="228600" lvl="0" indent="-228600" algn="ctr">
              <a:defRPr/>
            </a:pPr>
            <a:r>
              <a:rPr lang="en-US" altLang="zh-TW" sz="3600" b="1">
                <a:solidFill>
                  <a:schemeClr val="tx1">
                    <a:lumMod val="85000"/>
                    <a:lumOff val="15000"/>
                  </a:schemeClr>
                </a:solidFill>
                <a:effectLst/>
              </a:rPr>
              <a:t> 《</a:t>
            </a:r>
            <a:r>
              <a:rPr lang="zh-TW" altLang="en-US" sz="3600" b="1">
                <a:solidFill>
                  <a:schemeClr val="tx1">
                    <a:lumMod val="85000"/>
                    <a:lumOff val="15000"/>
                  </a:schemeClr>
                </a:solidFill>
                <a:effectLst/>
              </a:rPr>
              <a:t>香港國安法</a:t>
            </a:r>
            <a:r>
              <a:rPr lang="en-US" altLang="zh-TW" sz="3600" b="1">
                <a:solidFill>
                  <a:schemeClr val="tx1">
                    <a:lumMod val="85000"/>
                    <a:lumOff val="15000"/>
                  </a:schemeClr>
                </a:solidFill>
                <a:effectLst/>
              </a:rPr>
              <a:t>》</a:t>
            </a:r>
            <a:r>
              <a:rPr lang="zh-TW" altLang="en-US" sz="3600" b="1">
                <a:solidFill>
                  <a:schemeClr val="tx1">
                    <a:lumMod val="85000"/>
                    <a:lumOff val="15000"/>
                  </a:schemeClr>
                </a:solidFill>
                <a:effectLst/>
              </a:rPr>
              <a:t>是何時</a:t>
            </a:r>
            <a:r>
              <a:rPr lang="zh-TW" altLang="en-US" sz="3600" b="1">
                <a:solidFill>
                  <a:schemeClr val="tx1">
                    <a:lumMod val="85000"/>
                    <a:lumOff val="15000"/>
                  </a:schemeClr>
                </a:solidFill>
              </a:rPr>
              <a:t>成為本地</a:t>
            </a:r>
            <a:r>
              <a:rPr lang="zh-TW" altLang="en-US" sz="3600" b="1">
                <a:solidFill>
                  <a:schemeClr val="tx1">
                    <a:lumMod val="85000"/>
                    <a:lumOff val="15000"/>
                  </a:schemeClr>
                </a:solidFill>
                <a:effectLst/>
              </a:rPr>
              <a:t>法律的？</a:t>
            </a:r>
            <a:endParaRPr lang="en-US" altLang="zh-HK" sz="3600">
              <a:solidFill>
                <a:schemeClr val="tx1">
                  <a:lumMod val="85000"/>
                  <a:lumOff val="15000"/>
                </a:schemeClr>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2426447" y="6019391"/>
            <a:ext cx="7315199" cy="365125"/>
          </a:xfrm>
        </p:spPr>
        <p:txBody>
          <a:bodyPr vert="horz" lIns="91440" tIns="45720" rIns="91440" bIns="45720" rtlCol="0" anchor="t">
            <a:normAutofit/>
          </a:bodyPr>
          <a:lstStyle/>
          <a:p>
            <a:pPr algn="ctr"/>
            <a:r>
              <a:rPr lang="zh-TW" altLang="en-US" sz="1600" b="1">
                <a:solidFill>
                  <a:schemeClr val="tx1">
                    <a:lumMod val="85000"/>
                    <a:lumOff val="15000"/>
                  </a:schemeClr>
                </a:solidFill>
                <a:effectLst/>
              </a:rPr>
              <a:t>等待了</a:t>
            </a:r>
            <a:r>
              <a:rPr lang="en-US" altLang="zh-TW" sz="1600" b="1">
                <a:solidFill>
                  <a:schemeClr val="tx1">
                    <a:lumMod val="85000"/>
                    <a:lumOff val="15000"/>
                  </a:schemeClr>
                </a:solidFill>
                <a:effectLst/>
              </a:rPr>
              <a:t>23</a:t>
            </a:r>
            <a:r>
              <a:rPr lang="zh-TW" altLang="en-US" sz="1600" b="1">
                <a:solidFill>
                  <a:schemeClr val="tx1">
                    <a:lumMod val="85000"/>
                    <a:lumOff val="15000"/>
                  </a:schemeClr>
                </a:solidFill>
                <a:effectLst/>
              </a:rPr>
              <a:t>年，中央政府始推動</a:t>
            </a:r>
            <a:r>
              <a:rPr lang="en-US" altLang="zh-TW" sz="1600" b="1">
                <a:solidFill>
                  <a:schemeClr val="tx1">
                    <a:lumMod val="85000"/>
                    <a:lumOff val="15000"/>
                  </a:schemeClr>
                </a:solidFill>
                <a:effectLst/>
              </a:rPr>
              <a:t>《</a:t>
            </a:r>
            <a:r>
              <a:rPr lang="zh-TW" altLang="en-US" sz="1600" b="1">
                <a:solidFill>
                  <a:schemeClr val="tx1">
                    <a:lumMod val="85000"/>
                    <a:lumOff val="15000"/>
                  </a:schemeClr>
                </a:solidFill>
                <a:effectLst/>
              </a:rPr>
              <a:t>香港國安法</a:t>
            </a:r>
            <a:r>
              <a:rPr lang="en-US" altLang="zh-TW" sz="1600" b="1">
                <a:solidFill>
                  <a:schemeClr val="tx1">
                    <a:lumMod val="85000"/>
                    <a:lumOff val="15000"/>
                  </a:schemeClr>
                </a:solidFill>
                <a:effectLst/>
              </a:rPr>
              <a:t>》</a:t>
            </a:r>
            <a:r>
              <a:rPr lang="zh-TW" altLang="en-US" sz="1600" b="1">
                <a:solidFill>
                  <a:schemeClr val="tx1">
                    <a:lumMod val="85000"/>
                    <a:lumOff val="15000"/>
                  </a:schemeClr>
                </a:solidFill>
                <a:effectLst/>
              </a:rPr>
              <a:t>的立法</a:t>
            </a:r>
            <a:endParaRPr lang="en-US" altLang="zh-HK" sz="1600">
              <a:solidFill>
                <a:schemeClr val="tx1">
                  <a:lumMod val="85000"/>
                  <a:lumOff val="15000"/>
                </a:schemeClr>
              </a:solidFill>
            </a:endParaRPr>
          </a:p>
        </p:txBody>
      </p:sp>
      <p:pic>
        <p:nvPicPr>
          <p:cNvPr id="9" name="圖片 8" descr="一張含有 文字 的圖片&#10;&#10;自動產生的描述">
            <a:extLst>
              <a:ext uri="{FF2B5EF4-FFF2-40B4-BE49-F238E27FC236}">
                <a16:creationId xmlns:a16="http://schemas.microsoft.com/office/drawing/2014/main" id="{BF9914AA-1052-442B-BB3B-C887907E20FF}"/>
              </a:ext>
            </a:extLst>
          </p:cNvPr>
          <p:cNvPicPr>
            <a:picLocks noChangeAspect="1"/>
          </p:cNvPicPr>
          <p:nvPr/>
        </p:nvPicPr>
        <p:blipFill rotWithShape="1">
          <a:blip r:embed="rId2">
            <a:extLst>
              <a:ext uri="{28A0092B-C50C-407E-A947-70E740481C1C}">
                <a14:useLocalDpi xmlns:a14="http://schemas.microsoft.com/office/drawing/2010/main" val="0"/>
              </a:ext>
            </a:extLst>
          </a:blip>
          <a:srcRect t="14165"/>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spcAft>
                <a:spcPts val="600"/>
              </a:spcAft>
              <a:defRPr/>
            </a:pPr>
            <a:fld id="{10E6A508-BB07-4B8A-901D-15D03AC66BA5}" type="slidenum">
              <a:rPr lang="en-US" altLang="zh-HK" sz="1000">
                <a:solidFill>
                  <a:schemeClr val="tx1">
                    <a:lumMod val="50000"/>
                    <a:lumOff val="50000"/>
                  </a:schemeClr>
                </a:solidFill>
                <a:latin typeface="Calibri" panose="020F0502020204030204"/>
              </a:rPr>
              <a:pPr>
                <a:spcAft>
                  <a:spcPts val="600"/>
                </a:spcAft>
                <a:defRPr/>
              </a:pPr>
              <a:t>21</a:t>
            </a:fld>
            <a:endParaRPr lang="en-US" altLang="zh-HK" sz="1000">
              <a:solidFill>
                <a:schemeClr val="tx1">
                  <a:lumMod val="50000"/>
                  <a:lumOff val="50000"/>
                </a:schemeClr>
              </a:solidFill>
              <a:latin typeface="Calibri" panose="020F0502020204030204"/>
            </a:endParaRPr>
          </a:p>
        </p:txBody>
      </p:sp>
      <p:sp>
        <p:nvSpPr>
          <p:cNvPr id="5" name="Oval 275">
            <a:extLst>
              <a:ext uri="{FF2B5EF4-FFF2-40B4-BE49-F238E27FC236}">
                <a16:creationId xmlns:a16="http://schemas.microsoft.com/office/drawing/2014/main" id="{1BB3C995-4839-4ABC-A3EE-36E8AA713CA0}"/>
              </a:ext>
            </a:extLst>
          </p:cNvPr>
          <p:cNvSpPr/>
          <p:nvPr/>
        </p:nvSpPr>
        <p:spPr>
          <a:xfrm>
            <a:off x="814293" y="5001830"/>
            <a:ext cx="1221539"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4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新細明體" panose="02020500000000000000" pitchFamily="18" charset="-120"/>
              </a:rPr>
              <a:t>4</a:t>
            </a:r>
            <a:endParaRPr kumimoji="0" lang="zh-TW" altLang="en-US" sz="4800" b="1" i="0" u="none" strike="noStrike" kern="1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92008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p:txBody>
          <a:bodyPr/>
          <a:lstStyle/>
          <a:p>
            <a:pPr marL="228600" lvl="0" indent="-228600">
              <a:spcBef>
                <a:spcPts val="1000"/>
              </a:spcBef>
              <a:defRPr/>
            </a:pPr>
            <a:r>
              <a:rPr lang="en-US" altLang="zh-TW" sz="5400" b="1" kern="100" dirty="0">
                <a:solidFill>
                  <a:srgbClr val="538135"/>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HK" altLang="en-US" dirty="0"/>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607260" y="959644"/>
            <a:ext cx="10515600" cy="1500187"/>
          </a:xfrm>
        </p:spPr>
        <p:txBody>
          <a:bodyPr>
            <a:normAutofit lnSpcReduction="10000"/>
          </a:bodyPr>
          <a:lstStyle/>
          <a:p>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中華人民共和國香港特別行政區維護國家安全法</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日由行政長官林鄭月娥簽署，然後刊憲公布，即日晚上</a:t>
            </a:r>
            <a:r>
              <a:rPr lang="en-US" altLang="zh-TW"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3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時生效。</a:t>
            </a:r>
            <a:endParaRPr lang="zh-HK" altLang="en-US" sz="3600" dirty="0">
              <a:solidFill>
                <a:schemeClr val="tx1"/>
              </a:solidFill>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圖片 5">
            <a:extLst>
              <a:ext uri="{FF2B5EF4-FFF2-40B4-BE49-F238E27FC236}">
                <a16:creationId xmlns:a16="http://schemas.microsoft.com/office/drawing/2014/main" id="{65DD4415-A066-49F9-ACCF-0335C5CC7D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2828" y="3010946"/>
            <a:ext cx="5990056" cy="3375441"/>
          </a:xfrm>
          <a:prstGeom prst="rect">
            <a:avLst/>
          </a:prstGeom>
          <a:noFill/>
          <a:ln>
            <a:noFill/>
          </a:ln>
        </p:spPr>
      </p:pic>
      <p:pic>
        <p:nvPicPr>
          <p:cNvPr id="7" name="圖片 6">
            <a:extLst>
              <a:ext uri="{FF2B5EF4-FFF2-40B4-BE49-F238E27FC236}">
                <a16:creationId xmlns:a16="http://schemas.microsoft.com/office/drawing/2014/main" id="{9D555C92-2951-4840-810D-311479D545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053" y="3010946"/>
            <a:ext cx="4399397" cy="3375441"/>
          </a:xfrm>
          <a:prstGeom prst="rect">
            <a:avLst/>
          </a:prstGeom>
          <a:noFill/>
          <a:ln>
            <a:noFill/>
          </a:ln>
        </p:spPr>
      </p:pic>
    </p:spTree>
    <p:extLst>
      <p:ext uri="{BB962C8B-B14F-4D97-AF65-F5344CB8AC3E}">
        <p14:creationId xmlns:p14="http://schemas.microsoft.com/office/powerpoint/2010/main" val="4675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448296" y="1595022"/>
            <a:ext cx="11438903" cy="4902032"/>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是何時成為本地法律的？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376108" y="1595020"/>
            <a:ext cx="11511092" cy="4902033"/>
          </a:xfrm>
          <a:ln>
            <a:noFill/>
          </a:ln>
        </p:spPr>
        <p:txBody>
          <a:bodyPr vert="horz">
            <a:normAutofit/>
          </a:bodyPr>
          <a:lstStyle/>
          <a:p>
            <a:pPr marL="0" indent="0" algn="just">
              <a:spcBef>
                <a:spcPts val="600"/>
              </a:spcBef>
              <a:spcAft>
                <a:spcPts val="300"/>
              </a:spcAft>
              <a:buNone/>
              <a:tabLst>
                <a:tab pos="266700" algn="l"/>
              </a:tabLst>
            </a:pP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基本法</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第二十三條維護國家安全，是香港特別行政區應有之義，回歸時就應該進行立法了。</a:t>
            </a:r>
            <a:endParaRPr lang="zh-TW" altLang="zh-HK" sz="32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76192" y="3084941"/>
            <a:ext cx="11311008"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基本法</a:t>
            </a:r>
            <a:r>
              <a:rPr kumimoji="0" lang="en-US" altLang="zh-TW"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第二十三條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香港特別行政區應自行立法禁止任何叛國、分裂國家、煽動叛亂、顛覆中央人民政府及竊取國家機密的行為，禁止外國的政治性組織或團體在香港特別行政區進行政治活動，禁止香港特別行政區的政治性組織或團體與外國的政治性組織或團體建立聯繫。</a:t>
            </a:r>
          </a:p>
        </p:txBody>
      </p:sp>
      <p:cxnSp>
        <p:nvCxnSpPr>
          <p:cNvPr id="7" name="直線接點 6">
            <a:extLst>
              <a:ext uri="{FF2B5EF4-FFF2-40B4-BE49-F238E27FC236}">
                <a16:creationId xmlns:a16="http://schemas.microsoft.com/office/drawing/2014/main" id="{2F1EF900-31DB-440A-82DA-BA4EA890A03B}"/>
              </a:ext>
            </a:extLst>
          </p:cNvPr>
          <p:cNvCxnSpPr>
            <a:cxnSpLocks/>
          </p:cNvCxnSpPr>
          <p:nvPr/>
        </p:nvCxnSpPr>
        <p:spPr>
          <a:xfrm>
            <a:off x="679450" y="5105400"/>
            <a:ext cx="851535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8" name="直線接點 7">
            <a:extLst>
              <a:ext uri="{FF2B5EF4-FFF2-40B4-BE49-F238E27FC236}">
                <a16:creationId xmlns:a16="http://schemas.microsoft.com/office/drawing/2014/main" id="{9FB8CAFB-8C8A-4024-B81E-A7AD67471053}"/>
              </a:ext>
            </a:extLst>
          </p:cNvPr>
          <p:cNvCxnSpPr>
            <a:cxnSpLocks/>
          </p:cNvCxnSpPr>
          <p:nvPr/>
        </p:nvCxnSpPr>
        <p:spPr>
          <a:xfrm>
            <a:off x="679450" y="6034508"/>
            <a:ext cx="83820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9" name="直線接點 8">
            <a:extLst>
              <a:ext uri="{FF2B5EF4-FFF2-40B4-BE49-F238E27FC236}">
                <a16:creationId xmlns:a16="http://schemas.microsoft.com/office/drawing/2014/main" id="{42529ACB-5AD2-4CBE-B01A-BABD5D64E0D2}"/>
              </a:ext>
            </a:extLst>
          </p:cNvPr>
          <p:cNvCxnSpPr>
            <a:cxnSpLocks/>
          </p:cNvCxnSpPr>
          <p:nvPr/>
        </p:nvCxnSpPr>
        <p:spPr>
          <a:xfrm>
            <a:off x="679450" y="5548814"/>
            <a:ext cx="10936358"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0" name="直線接點 9">
            <a:extLst>
              <a:ext uri="{FF2B5EF4-FFF2-40B4-BE49-F238E27FC236}">
                <a16:creationId xmlns:a16="http://schemas.microsoft.com/office/drawing/2014/main" id="{02D09B8B-DF7D-4E17-BEB0-91A7EED8AF20}"/>
              </a:ext>
            </a:extLst>
          </p:cNvPr>
          <p:cNvCxnSpPr>
            <a:cxnSpLocks/>
          </p:cNvCxnSpPr>
          <p:nvPr/>
        </p:nvCxnSpPr>
        <p:spPr>
          <a:xfrm>
            <a:off x="9620250" y="5105400"/>
            <a:ext cx="1995558"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9" name="直線接點 18">
            <a:extLst>
              <a:ext uri="{FF2B5EF4-FFF2-40B4-BE49-F238E27FC236}">
                <a16:creationId xmlns:a16="http://schemas.microsoft.com/office/drawing/2014/main" id="{EBBE0F47-EFA8-4168-AB20-688AA50A9B44}"/>
              </a:ext>
            </a:extLst>
          </p:cNvPr>
          <p:cNvCxnSpPr>
            <a:cxnSpLocks/>
          </p:cNvCxnSpPr>
          <p:nvPr/>
        </p:nvCxnSpPr>
        <p:spPr>
          <a:xfrm>
            <a:off x="9220200" y="4608435"/>
            <a:ext cx="2395608"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37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319959" y="1090863"/>
            <a:ext cx="11438903" cy="5767137"/>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73227"/>
            <a:ext cx="10515600" cy="1325563"/>
          </a:xfrm>
        </p:spPr>
        <p:txBody>
          <a:bodyPr/>
          <a:lstStyle/>
          <a:p>
            <a:r>
              <a:rPr lang="en-US" altLang="zh-TW" dirty="0">
                <a:solidFill>
                  <a:srgbClr val="0000FF"/>
                </a:solidFill>
              </a:rPr>
              <a:t>《</a:t>
            </a:r>
            <a:r>
              <a:rPr lang="zh-TW" altLang="en-US" dirty="0">
                <a:solidFill>
                  <a:srgbClr val="0000FF"/>
                </a:solidFill>
              </a:rPr>
              <a:t>香港國安法</a:t>
            </a:r>
            <a:r>
              <a:rPr lang="en-US" altLang="zh-TW" dirty="0">
                <a:solidFill>
                  <a:srgbClr val="0000FF"/>
                </a:solidFill>
              </a:rPr>
              <a:t>》</a:t>
            </a:r>
            <a:r>
              <a:rPr lang="zh-TW" altLang="en-US" dirty="0">
                <a:solidFill>
                  <a:srgbClr val="0000FF"/>
                </a:solidFill>
              </a:rPr>
              <a:t>是何時成為本地法律的？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303918" y="1090863"/>
            <a:ext cx="11511092" cy="5406191"/>
          </a:xfrm>
          <a:ln>
            <a:noFill/>
          </a:ln>
        </p:spPr>
        <p:txBody>
          <a:bodyPr vert="horz">
            <a:normAutofit/>
          </a:bodyPr>
          <a:lstStyle/>
          <a:p>
            <a:pPr marL="0" indent="0" algn="just">
              <a:spcBef>
                <a:spcPts val="600"/>
              </a:spcBef>
              <a:spcAft>
                <a:spcPts val="300"/>
              </a:spcAft>
              <a:buNone/>
              <a:tabLst>
                <a:tab pos="266700" algn="l"/>
              </a:tabLst>
            </a:pPr>
            <a:r>
              <a:rPr lang="zh-TW" altLang="en-US" sz="3200" kern="100" dirty="0">
                <a:latin typeface="Times New Roman" panose="02020603050405020304" pitchFamily="18" charset="0"/>
                <a:ea typeface="標楷體" panose="03000509000000000000" pitchFamily="65" charset="-120"/>
              </a:rPr>
              <a:t>為何當年基本法起草委員會沒有在</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基本法</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中加入維護國家安全法律？</a:t>
            </a:r>
            <a:endParaRPr lang="zh-TW" altLang="zh-HK" sz="32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376107" y="2043225"/>
            <a:ext cx="11311008" cy="4647426"/>
          </a:xfrm>
          <a:prstGeom prst="rect">
            <a:avLst/>
          </a:prstGeom>
          <a:noFill/>
          <a:ln>
            <a:solidFill>
              <a:schemeClr val="tx1"/>
            </a:solidFill>
          </a:ln>
        </p:spPr>
        <p:txBody>
          <a:bodyPr wrap="square" rtlCol="0">
            <a:spAutoFit/>
          </a:bodyPr>
          <a:lstStyle/>
          <a:p>
            <a:pPr indent="304800"/>
            <a:r>
              <a:rPr lang="zh-TW" altLang="zh-HK" sz="3200" kern="100" dirty="0">
                <a:solidFill>
                  <a:srgbClr val="000000"/>
                </a:solidFill>
                <a:effectLst/>
                <a:latin typeface="Times New Roman" panose="02020603050405020304" pitchFamily="18" charset="0"/>
                <a:ea typeface="標楷體" panose="03000509000000000000" pitchFamily="65" charset="-120"/>
              </a:rPr>
              <a:t>全國人大通過基本法授權香港特別行政區可以從香港本地的實際情況出發，根據香港特區的法治實踐現實需要以及立法傳統，根據基本法規定的立法程序自行制定有關維護國家安全的法律，</a:t>
            </a:r>
            <a:r>
              <a:rPr lang="zh-TW" altLang="zh-HK" sz="3200" kern="100" dirty="0">
                <a:solidFill>
                  <a:srgbClr val="3333FF"/>
                </a:solidFill>
                <a:effectLst/>
                <a:latin typeface="Times New Roman" panose="02020603050405020304" pitchFamily="18" charset="0"/>
                <a:ea typeface="標楷體" panose="03000509000000000000" pitchFamily="65" charset="-120"/>
              </a:rPr>
              <a:t>用以懲處叛國、分裂國家、煽動叛亂等七種</a:t>
            </a:r>
            <a:r>
              <a:rPr lang="zh-TW" altLang="zh-HK" sz="3200" kern="100" dirty="0">
                <a:solidFill>
                  <a:srgbClr val="000000"/>
                </a:solidFill>
                <a:effectLst/>
                <a:latin typeface="Times New Roman" panose="02020603050405020304" pitchFamily="18" charset="0"/>
                <a:ea typeface="標楷體" panose="03000509000000000000" pitchFamily="65" charset="-120"/>
              </a:rPr>
              <a:t>危害國家安全的行為。就其性質而言，《香港特別行政區基本法》第</a:t>
            </a:r>
            <a:r>
              <a:rPr lang="en-US" altLang="zh-HK" sz="3200" kern="100" dirty="0">
                <a:solidFill>
                  <a:srgbClr val="000000"/>
                </a:solidFill>
                <a:effectLst/>
                <a:latin typeface="Times New Roman" panose="02020603050405020304" pitchFamily="18" charset="0"/>
                <a:ea typeface="標楷體" panose="03000509000000000000" pitchFamily="65" charset="-120"/>
              </a:rPr>
              <a:t>23</a:t>
            </a:r>
            <a:r>
              <a:rPr lang="zh-TW" altLang="zh-HK" sz="3200" kern="100" dirty="0">
                <a:solidFill>
                  <a:srgbClr val="000000"/>
                </a:solidFill>
                <a:effectLst/>
                <a:latin typeface="Times New Roman" panose="02020603050405020304" pitchFamily="18" charset="0"/>
                <a:ea typeface="標楷體" panose="03000509000000000000" pitchFamily="65" charset="-120"/>
              </a:rPr>
              <a:t>條規定是授權性規定，也是一項指令性規定，即要求香港……通過積極作為來制定相關法律維護國家安全。</a:t>
            </a:r>
            <a:endParaRPr lang="zh-TW" altLang="zh-HK" sz="3200" kern="100" dirty="0">
              <a:effectLst/>
              <a:latin typeface="Times New Roman" panose="02020603050405020304" pitchFamily="18" charset="0"/>
              <a:ea typeface="SimSun" panose="02010600030101010101" pitchFamily="2" charset="-122"/>
            </a:endParaRPr>
          </a:p>
          <a:p>
            <a:pPr algn="r"/>
            <a:r>
              <a:rPr lang="zh-TW" altLang="zh-HK" sz="2400" kern="100" spc="-40" dirty="0">
                <a:solidFill>
                  <a:srgbClr val="000000"/>
                </a:solidFill>
                <a:effectLst/>
                <a:latin typeface="Times New Roman" panose="02020603050405020304" pitchFamily="18" charset="0"/>
                <a:ea typeface="標楷體" panose="03000509000000000000" pitchFamily="65" charset="-120"/>
              </a:rPr>
              <a:t>李曉兵（南開大學法學院副教授），《為何香港特區</a:t>
            </a:r>
            <a:r>
              <a:rPr lang="en-US" altLang="zh-HK" sz="2400" kern="100" spc="-40" dirty="0">
                <a:solidFill>
                  <a:srgbClr val="000000"/>
                </a:solidFill>
                <a:effectLst/>
                <a:latin typeface="Times New Roman" panose="02020603050405020304" pitchFamily="18" charset="0"/>
                <a:ea typeface="標楷體" panose="03000509000000000000" pitchFamily="65" charset="-120"/>
              </a:rPr>
              <a:t>23</a:t>
            </a:r>
            <a:r>
              <a:rPr lang="zh-TW" altLang="zh-HK" sz="2400" kern="100" spc="-40" dirty="0">
                <a:solidFill>
                  <a:srgbClr val="000000"/>
                </a:solidFill>
                <a:effectLst/>
                <a:latin typeface="Times New Roman" panose="02020603050405020304" pitchFamily="18" charset="0"/>
                <a:ea typeface="標楷體" panose="03000509000000000000" pitchFamily="65" charset="-120"/>
              </a:rPr>
              <a:t>年未能完成</a:t>
            </a:r>
            <a:r>
              <a:rPr lang="en-US" altLang="zh-HK" sz="2400" kern="100" spc="-40" dirty="0">
                <a:solidFill>
                  <a:srgbClr val="000000"/>
                </a:solidFill>
                <a:effectLst/>
                <a:latin typeface="Times New Roman" panose="02020603050405020304" pitchFamily="18" charset="0"/>
                <a:ea typeface="標楷體" panose="03000509000000000000" pitchFamily="65" charset="-120"/>
              </a:rPr>
              <a:t>23</a:t>
            </a:r>
            <a:r>
              <a:rPr lang="zh-TW" altLang="zh-HK" sz="2400" kern="100" spc="-40" dirty="0">
                <a:solidFill>
                  <a:srgbClr val="000000"/>
                </a:solidFill>
                <a:effectLst/>
                <a:latin typeface="Times New Roman" panose="02020603050405020304" pitchFamily="18" charset="0"/>
                <a:ea typeface="標楷體" panose="03000509000000000000" pitchFamily="65" charset="-120"/>
              </a:rPr>
              <a:t>條立法？》，</a:t>
            </a:r>
            <a:endParaRPr lang="en-US" altLang="zh-TW" sz="2400" kern="100" spc="-40" dirty="0">
              <a:solidFill>
                <a:srgbClr val="000000"/>
              </a:solidFill>
              <a:effectLst/>
              <a:latin typeface="Times New Roman" panose="02020603050405020304" pitchFamily="18" charset="0"/>
              <a:ea typeface="標楷體" panose="03000509000000000000" pitchFamily="65" charset="-120"/>
            </a:endParaRPr>
          </a:p>
          <a:p>
            <a:pPr algn="r"/>
            <a:r>
              <a:rPr lang="zh-TW" altLang="zh-HK" sz="2400" kern="100" spc="-40" dirty="0">
                <a:solidFill>
                  <a:srgbClr val="000000"/>
                </a:solidFill>
                <a:effectLst/>
                <a:latin typeface="Times New Roman" panose="02020603050405020304" pitchFamily="18" charset="0"/>
                <a:ea typeface="標楷體" panose="03000509000000000000" pitchFamily="65" charset="-120"/>
              </a:rPr>
              <a:t>今日中國網頁，</a:t>
            </a:r>
            <a:r>
              <a:rPr lang="en-US" altLang="zh-HK" sz="2400" kern="100" spc="-40" dirty="0">
                <a:solidFill>
                  <a:srgbClr val="000000"/>
                </a:solidFill>
                <a:effectLst/>
                <a:latin typeface="Times New Roman" panose="02020603050405020304" pitchFamily="18" charset="0"/>
                <a:ea typeface="標楷體" panose="03000509000000000000" pitchFamily="65" charset="-120"/>
              </a:rPr>
              <a:t>2020</a:t>
            </a:r>
            <a:r>
              <a:rPr lang="zh-TW" altLang="zh-HK" sz="2400" kern="100" spc="-4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400" kern="100" spc="-40" dirty="0">
                <a:solidFill>
                  <a:srgbClr val="000000"/>
                </a:solidFill>
                <a:effectLst/>
                <a:latin typeface="Times New Roman" panose="02020603050405020304" pitchFamily="18" charset="0"/>
                <a:ea typeface="標楷體" panose="03000509000000000000" pitchFamily="65" charset="-120"/>
              </a:rPr>
              <a:t>5</a:t>
            </a:r>
            <a:r>
              <a:rPr lang="zh-TW" altLang="zh-HK" sz="2400" kern="100" spc="-4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400" kern="100" spc="-40" dirty="0">
                <a:solidFill>
                  <a:srgbClr val="000000"/>
                </a:solidFill>
                <a:effectLst/>
                <a:latin typeface="Times New Roman" panose="02020603050405020304" pitchFamily="18" charset="0"/>
                <a:ea typeface="標楷體" panose="03000509000000000000" pitchFamily="65" charset="-120"/>
              </a:rPr>
              <a:t>23</a:t>
            </a:r>
            <a:r>
              <a:rPr lang="zh-TW" altLang="zh-HK" sz="2400" kern="100" spc="-4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400" kern="100" spc="-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zh-HK" sz="2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見</a:t>
            </a:r>
            <a:r>
              <a:rPr lang="en-US" altLang="zh-HK" sz="2400" u="sng"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http://www.chinatoday.com.cn/zw2018/sp/202005/t20200523_800206465.html</a:t>
            </a:r>
            <a:endParaRPr kumimoji="0" lang="zh-TW" altLang="en-US" sz="2400" b="0" i="0" u="none" strike="noStrike" kern="100" cap="none" spc="0" normalizeH="0" baseline="0" noProof="0" dirty="0">
              <a:ln>
                <a:noFill/>
              </a:ln>
              <a:solidFill>
                <a:srgbClr val="3333FF"/>
              </a:solidFill>
              <a:effectLst/>
              <a:uLnTx/>
              <a:uFillTx/>
              <a:latin typeface="Times New Roman" panose="02020603050405020304" pitchFamily="18" charset="0"/>
              <a:ea typeface="標楷體" panose="03000509000000000000" pitchFamily="65" charset="-120"/>
              <a:cs typeface="+mn-cs"/>
            </a:endParaRPr>
          </a:p>
        </p:txBody>
      </p:sp>
    </p:spTree>
    <p:extLst>
      <p:ext uri="{BB962C8B-B14F-4D97-AF65-F5344CB8AC3E}">
        <p14:creationId xmlns:p14="http://schemas.microsoft.com/office/powerpoint/2010/main" val="4003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是何時成為本地法律的？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352425" lvl="0" indent="-352425">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據上文，全國人大為何容讓香港特區自行制定有關維護 國家安全的法律？</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據上文，</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條用以懲處的危害國家安全行為，共有多少種？是否全部被</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覆蓋？餘下未覆蓋的應怎麼辦</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endParaRPr lang="en-US" altLang="zh-TW"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4570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352425" lvl="0" indent="-352425">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香港特區政府可否對自行立法禁止危害國家安全行為這規定置之不理，無限期拖延下去？</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lvl="0" indent="0">
              <a:spcBef>
                <a:spcPts val="300"/>
              </a:spcBef>
              <a:spcAft>
                <a:spcPts val="0"/>
              </a:spcAft>
              <a:buNone/>
            </a:pPr>
            <a:endParaRPr lang="en-US" altLang="zh-TW" u="sng" kern="100" dirty="0">
              <a:solidFill>
                <a:srgbClr val="FF0000"/>
              </a:solidFill>
              <a:latin typeface="Times New Roman" panose="02020603050405020304" pitchFamily="18" charset="0"/>
              <a:ea typeface="標楷體" panose="03000509000000000000" pitchFamily="65" charset="-120"/>
            </a:endParaRPr>
          </a:p>
          <a:p>
            <a:pPr marL="0" indent="0">
              <a:buNone/>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
        <p:nvSpPr>
          <p:cNvPr id="7" name="標題 1">
            <a:extLst>
              <a:ext uri="{FF2B5EF4-FFF2-40B4-BE49-F238E27FC236}">
                <a16:creationId xmlns:a16="http://schemas.microsoft.com/office/drawing/2014/main" id="{A8BE291F-63D6-415B-B9E6-3AD050AF1360}"/>
              </a:ext>
            </a:extLst>
          </p:cNvPr>
          <p:cNvSpPr txBox="1">
            <a:spLocks/>
          </p:cNvSpPr>
          <p:nvPr/>
        </p:nvSpPr>
        <p:spPr bwMode="auto">
          <a:xfrm>
            <a:off x="609600" y="17995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是何時成為本地法律的？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9077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p:txBody>
          <a:bodyPr/>
          <a:lstStyle/>
          <a:p>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什麼時候香港應進行《基本法》</a:t>
            </a:r>
            <a:br>
              <a:rPr lang="en-US" altLang="zh-TW" sz="4400" kern="100" dirty="0">
                <a:solidFill>
                  <a:srgbClr val="0000FF"/>
                </a:solidFill>
                <a:effectLst/>
                <a:ea typeface="標楷體" panose="03000509000000000000" pitchFamily="65" charset="-120"/>
                <a:cs typeface="Times New Roman" panose="02020603050405020304" pitchFamily="18" charset="0"/>
              </a:rPr>
            </a:br>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第</a:t>
            </a:r>
            <a:r>
              <a:rPr lang="en-US" altLang="zh-HK" sz="4400" kern="100" dirty="0">
                <a:solidFill>
                  <a:srgbClr val="0000FF"/>
                </a:solidFill>
                <a:effectLst/>
                <a:ea typeface="標楷體" panose="03000509000000000000" pitchFamily="65" charset="-120"/>
                <a:cs typeface="Times New Roman" panose="02020603050405020304" pitchFamily="18" charset="0"/>
              </a:rPr>
              <a:t>23</a:t>
            </a:r>
            <a:r>
              <a:rPr lang="zh-TW" altLang="zh-HK" sz="4400" kern="100" dirty="0">
                <a:solidFill>
                  <a:srgbClr val="0000FF"/>
                </a:solidFill>
                <a:effectLst/>
                <a:ea typeface="標楷體" panose="03000509000000000000" pitchFamily="65" charset="-120"/>
                <a:cs typeface="Times New Roman" panose="02020603050405020304" pitchFamily="18" charset="0"/>
              </a:rPr>
              <a:t>條立法？</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25625"/>
            <a:ext cx="10515600" cy="4895850"/>
          </a:xfrm>
        </p:spPr>
        <p:txBody>
          <a:bodyPr vert="horz">
            <a:normAutofit lnSpcReduction="10000"/>
          </a:bodyPr>
          <a:lstStyle/>
          <a:p>
            <a:pPr marL="342900" lvl="0" indent="-342900">
              <a:spcBef>
                <a:spcPts val="1200"/>
              </a:spcBef>
              <a:spcAft>
                <a:spcPts val="0"/>
              </a:spcAft>
              <a:buFont typeface="Wingdings" panose="05000000000000000000" pitchFamily="2" charset="2"/>
              <a:buChar char="§"/>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澳門在何時制定</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你知道澳門在何時已就</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基本法</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》23</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條立法？實施至今可曾有動用過</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73" y="481263"/>
            <a:ext cx="3126706" cy="1034639"/>
          </a:xfrm>
          <a:prstGeom prst="rect">
            <a:avLst/>
          </a:prstGeom>
          <a:noFill/>
          <a:ln>
            <a:noFill/>
          </a:ln>
        </p:spPr>
      </p:pic>
      <p:sp>
        <p:nvSpPr>
          <p:cNvPr id="8" name="文字方塊 7">
            <a:extLst>
              <a:ext uri="{FF2B5EF4-FFF2-40B4-BE49-F238E27FC236}">
                <a16:creationId xmlns:a16="http://schemas.microsoft.com/office/drawing/2014/main" id="{6EB4B35C-ED90-4311-A5FF-CB56481F843A}"/>
              </a:ext>
            </a:extLst>
          </p:cNvPr>
          <p:cNvSpPr txBox="1"/>
          <p:nvPr/>
        </p:nvSpPr>
        <p:spPr>
          <a:xfrm>
            <a:off x="838200" y="2630905"/>
            <a:ext cx="10311063" cy="2339102"/>
          </a:xfrm>
          <a:prstGeom prst="rect">
            <a:avLst/>
          </a:prstGeom>
          <a:noFill/>
          <a:ln>
            <a:solidFill>
              <a:srgbClr val="000099"/>
            </a:solidFill>
          </a:ln>
        </p:spPr>
        <p:txBody>
          <a:bodyPr wrap="square" rtlCol="0">
            <a:spAutoFit/>
          </a:bodyPr>
          <a:lstStyle/>
          <a:p>
            <a:pPr algn="ctr"/>
            <a:r>
              <a:rPr lang="zh-TW" altLang="zh-HK" sz="3200" b="1" u="sng" kern="100" dirty="0">
                <a:solidFill>
                  <a:srgbClr val="000000"/>
                </a:solidFill>
                <a:effectLst/>
                <a:latin typeface="Times New Roman" panose="02020603050405020304" pitchFamily="18" charset="0"/>
                <a:ea typeface="標楷體" panose="03000509000000000000" pitchFamily="65" charset="-120"/>
              </a:rPr>
              <a:t>賀一誠</a:t>
            </a:r>
            <a:r>
              <a:rPr lang="en-US" altLang="zh-HK" sz="3200" b="1" u="sng" kern="100" dirty="0">
                <a:solidFill>
                  <a:srgbClr val="000000"/>
                </a:solidFill>
                <a:effectLst/>
                <a:latin typeface="Times New Roman" panose="02020603050405020304" pitchFamily="18" charset="0"/>
                <a:ea typeface="標楷體" panose="03000509000000000000" pitchFamily="65" charset="-120"/>
              </a:rPr>
              <a:t>: </a:t>
            </a:r>
            <a:r>
              <a:rPr lang="zh-TW" altLang="zh-HK" sz="3200" b="1" u="sng" kern="100" dirty="0">
                <a:solidFill>
                  <a:srgbClr val="000000"/>
                </a:solidFill>
                <a:effectLst/>
                <a:latin typeface="Times New Roman" panose="02020603050405020304" pitchFamily="18" charset="0"/>
                <a:ea typeface="標楷體" panose="03000509000000000000" pitchFamily="65" charset="-120"/>
              </a:rPr>
              <a:t>澳門已完成基本法</a:t>
            </a:r>
            <a:r>
              <a:rPr lang="en-US" altLang="zh-HK" sz="3200" b="1" u="sng" kern="100" dirty="0">
                <a:solidFill>
                  <a:srgbClr val="000000"/>
                </a:solidFill>
                <a:effectLst/>
                <a:latin typeface="Times New Roman" panose="02020603050405020304" pitchFamily="18" charset="0"/>
                <a:ea typeface="標楷體" panose="03000509000000000000" pitchFamily="65" charset="-120"/>
              </a:rPr>
              <a:t>23</a:t>
            </a:r>
            <a:r>
              <a:rPr lang="zh-TW" altLang="zh-HK" sz="3200" b="1" u="sng" kern="100" dirty="0">
                <a:solidFill>
                  <a:srgbClr val="000000"/>
                </a:solidFill>
                <a:effectLst/>
                <a:latin typeface="Times New Roman" panose="02020603050405020304" pitchFamily="18" charset="0"/>
                <a:ea typeface="標楷體" panose="03000509000000000000" pitchFamily="65" charset="-120"/>
              </a:rPr>
              <a:t>條憲制責任</a:t>
            </a:r>
            <a:endParaRPr lang="zh-TW" altLang="zh-HK" sz="3200" kern="100" dirty="0">
              <a:effectLst/>
              <a:latin typeface="Times New Roman" panose="02020603050405020304" pitchFamily="18" charset="0"/>
              <a:ea typeface="SimSun" panose="02010600030101010101" pitchFamily="2" charset="-122"/>
            </a:endParaRPr>
          </a:p>
          <a:p>
            <a:r>
              <a:rPr lang="zh-TW" altLang="zh-HK" sz="3200" kern="100" dirty="0">
                <a:solidFill>
                  <a:srgbClr val="000000"/>
                </a:solidFill>
                <a:effectLst/>
                <a:latin typeface="Times New Roman" panose="02020603050405020304" pitchFamily="18" charset="0"/>
                <a:ea typeface="標楷體" panose="03000509000000000000" pitchFamily="65" charset="-120"/>
              </a:rPr>
              <a:t>行政長官賀一誠表示，本澳已就澳門基本法</a:t>
            </a:r>
            <a:r>
              <a:rPr lang="en-US" altLang="zh-HK" sz="3200" kern="100" dirty="0">
                <a:solidFill>
                  <a:srgbClr val="000000"/>
                </a:solidFill>
                <a:effectLst/>
                <a:latin typeface="Times New Roman" panose="02020603050405020304" pitchFamily="18" charset="0"/>
                <a:ea typeface="標楷體" panose="03000509000000000000" pitchFamily="65" charset="-120"/>
              </a:rPr>
              <a:t>23</a:t>
            </a:r>
            <a:r>
              <a:rPr lang="zh-TW" altLang="zh-HK" sz="3200" kern="100" dirty="0">
                <a:solidFill>
                  <a:srgbClr val="000000"/>
                </a:solidFill>
                <a:effectLst/>
                <a:latin typeface="Times New Roman" panose="02020603050405020304" pitchFamily="18" charset="0"/>
                <a:ea typeface="標楷體" panose="03000509000000000000" pitchFamily="65" charset="-120"/>
              </a:rPr>
              <a:t>條立法，不會因港區國安法，跟隨香港的行為。澳門特區已完成憲制責任，會再評估是否有完善空間。</a:t>
            </a:r>
            <a:endParaRPr lang="zh-TW" altLang="zh-HK" sz="3200" kern="100" dirty="0">
              <a:effectLst/>
              <a:latin typeface="Times New Roman" panose="02020603050405020304" pitchFamily="18" charset="0"/>
              <a:ea typeface="SimSun" panose="02010600030101010101" pitchFamily="2" charset="-122"/>
            </a:endParaRPr>
          </a:p>
          <a:p>
            <a:endParaRPr lang="zh-HK" altLang="en-US" dirty="0"/>
          </a:p>
        </p:txBody>
      </p:sp>
    </p:spTree>
    <p:extLst>
      <p:ext uri="{BB962C8B-B14F-4D97-AF65-F5344CB8AC3E}">
        <p14:creationId xmlns:p14="http://schemas.microsoft.com/office/powerpoint/2010/main" val="7276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p:txBody>
          <a:bodyPr/>
          <a:lstStyle/>
          <a:p>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什麼時候香港應進行《基本法》</a:t>
            </a:r>
            <a:br>
              <a:rPr lang="en-US" altLang="zh-TW" sz="4400" kern="100" dirty="0">
                <a:solidFill>
                  <a:srgbClr val="0000FF"/>
                </a:solidFill>
                <a:effectLst/>
                <a:ea typeface="標楷體" panose="03000509000000000000" pitchFamily="65" charset="-120"/>
                <a:cs typeface="Times New Roman" panose="02020603050405020304" pitchFamily="18" charset="0"/>
              </a:rPr>
            </a:br>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第</a:t>
            </a:r>
            <a:r>
              <a:rPr lang="en-US" altLang="zh-HK" sz="4400" kern="100" dirty="0">
                <a:solidFill>
                  <a:srgbClr val="0000FF"/>
                </a:solidFill>
                <a:effectLst/>
                <a:ea typeface="標楷體" panose="03000509000000000000" pitchFamily="65" charset="-120"/>
                <a:cs typeface="Times New Roman" panose="02020603050405020304" pitchFamily="18" charset="0"/>
              </a:rPr>
              <a:t>23</a:t>
            </a:r>
            <a:r>
              <a:rPr lang="zh-TW" altLang="zh-HK" sz="4400" kern="100" dirty="0">
                <a:solidFill>
                  <a:srgbClr val="0000FF"/>
                </a:solidFill>
                <a:effectLst/>
                <a:ea typeface="標楷體" panose="03000509000000000000" pitchFamily="65" charset="-120"/>
                <a:cs typeface="Times New Roman" panose="02020603050405020304" pitchFamily="18" charset="0"/>
              </a:rPr>
              <a:t>條立法？</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645695" y="1705451"/>
            <a:ext cx="10515600" cy="4895850"/>
          </a:xfrm>
        </p:spPr>
        <p:txBody>
          <a:bodyPr vert="horz">
            <a:normAutofit fontScale="92500" lnSpcReduction="10000"/>
          </a:bodyPr>
          <a:lstStyle/>
          <a:p>
            <a:pPr marL="0" lvl="0" indent="0">
              <a:spcBef>
                <a:spcPts val="600"/>
              </a:spcBef>
              <a:spcAft>
                <a:spcPts val="0"/>
              </a:spcAft>
              <a:buNone/>
            </a:pP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香港會否跟澳門一樣，在訂立</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後，經濟發展仍欣欣向榮</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73" y="481263"/>
            <a:ext cx="3126706" cy="1034639"/>
          </a:xfrm>
          <a:prstGeom prst="rect">
            <a:avLst/>
          </a:prstGeom>
          <a:noFill/>
          <a:ln>
            <a:noFill/>
          </a:ln>
        </p:spPr>
      </p:pic>
      <p:sp>
        <p:nvSpPr>
          <p:cNvPr id="8" name="文字方塊 7">
            <a:extLst>
              <a:ext uri="{FF2B5EF4-FFF2-40B4-BE49-F238E27FC236}">
                <a16:creationId xmlns:a16="http://schemas.microsoft.com/office/drawing/2014/main" id="{6EB4B35C-ED90-4311-A5FF-CB56481F843A}"/>
              </a:ext>
            </a:extLst>
          </p:cNvPr>
          <p:cNvSpPr txBox="1"/>
          <p:nvPr/>
        </p:nvSpPr>
        <p:spPr>
          <a:xfrm>
            <a:off x="645695" y="1705451"/>
            <a:ext cx="10515600" cy="3447098"/>
          </a:xfrm>
          <a:prstGeom prst="rect">
            <a:avLst/>
          </a:prstGeom>
          <a:noFill/>
          <a:ln>
            <a:solidFill>
              <a:srgbClr val="000099"/>
            </a:solidFill>
          </a:ln>
        </p:spPr>
        <p:txBody>
          <a:bodyPr wrap="square" rtlCol="0">
            <a:spAutoFit/>
          </a:bodyPr>
          <a:lstStyle/>
          <a:p>
            <a:pPr algn="ctr"/>
            <a:r>
              <a:rPr lang="zh-TW" altLang="en-US" sz="3200" b="1" u="sng" kern="100" dirty="0">
                <a:solidFill>
                  <a:srgbClr val="000000"/>
                </a:solidFill>
                <a:effectLst/>
                <a:latin typeface="Times New Roman" panose="02020603050405020304" pitchFamily="18" charset="0"/>
                <a:ea typeface="標楷體" panose="03000509000000000000" pitchFamily="65" charset="-120"/>
              </a:rPr>
              <a:t>澳</a:t>
            </a:r>
            <a:r>
              <a:rPr lang="en-US" altLang="zh-TW" sz="3200" b="1" u="sng" kern="100" dirty="0">
                <a:solidFill>
                  <a:srgbClr val="000000"/>
                </a:solidFill>
                <a:effectLst/>
                <a:latin typeface="Times New Roman" panose="02020603050405020304" pitchFamily="18" charset="0"/>
                <a:ea typeface="標楷體" panose="03000509000000000000" pitchFamily="65" charset="-120"/>
              </a:rPr>
              <a:t>23</a:t>
            </a:r>
            <a:r>
              <a:rPr lang="zh-TW" altLang="en-US" sz="3200" b="1" u="sng" kern="100" dirty="0">
                <a:solidFill>
                  <a:srgbClr val="000000"/>
                </a:solidFill>
                <a:effectLst/>
                <a:latin typeface="Times New Roman" panose="02020603050405020304" pitchFamily="18" charset="0"/>
                <a:ea typeface="標楷體" panose="03000509000000000000" pitchFamily="65" charset="-120"/>
              </a:rPr>
              <a:t>條</a:t>
            </a:r>
            <a:r>
              <a:rPr lang="en-US" altLang="zh-TW" sz="3200" b="1" u="sng" kern="100" dirty="0">
                <a:solidFill>
                  <a:srgbClr val="000000"/>
                </a:solidFill>
                <a:effectLst/>
                <a:latin typeface="Times New Roman" panose="02020603050405020304" pitchFamily="18" charset="0"/>
                <a:ea typeface="標楷體" panose="03000509000000000000" pitchFamily="65" charset="-120"/>
              </a:rPr>
              <a:t>11</a:t>
            </a:r>
            <a:r>
              <a:rPr lang="zh-TW" altLang="en-US" sz="3200" b="1" u="sng" kern="100" dirty="0">
                <a:solidFill>
                  <a:srgbClr val="000000"/>
                </a:solidFill>
                <a:effectLst/>
                <a:latin typeface="Times New Roman" panose="02020603050405020304" pitchFamily="18" charset="0"/>
                <a:ea typeface="標楷體" panose="03000509000000000000" pitchFamily="65" charset="-120"/>
              </a:rPr>
              <a:t>年前立法  </a:t>
            </a:r>
            <a:r>
              <a:rPr lang="en-US" altLang="zh-TW" sz="3200" b="1" u="sng" kern="100" dirty="0">
                <a:solidFill>
                  <a:srgbClr val="000000"/>
                </a:solidFill>
                <a:effectLst/>
                <a:latin typeface="Times New Roman" panose="02020603050405020304" pitchFamily="18" charset="0"/>
                <a:ea typeface="標楷體" panose="03000509000000000000" pitchFamily="65" charset="-120"/>
              </a:rPr>
              <a:t>GDP</a:t>
            </a:r>
            <a:r>
              <a:rPr lang="zh-TW" altLang="en-US" sz="3200" b="1" u="sng" kern="100" dirty="0">
                <a:solidFill>
                  <a:srgbClr val="000000"/>
                </a:solidFill>
                <a:effectLst/>
                <a:latin typeface="Times New Roman" panose="02020603050405020304" pitchFamily="18" charset="0"/>
                <a:ea typeface="標楷體" panose="03000509000000000000" pitchFamily="65" charset="-120"/>
              </a:rPr>
              <a:t>回歸後增近八倍</a:t>
            </a:r>
          </a:p>
          <a:p>
            <a:pPr algn="ctr"/>
            <a:r>
              <a:rPr lang="zh-TW" altLang="en-US" sz="2800" kern="100" dirty="0">
                <a:solidFill>
                  <a:srgbClr val="000000"/>
                </a:solidFill>
                <a:effectLst/>
                <a:latin typeface="Times New Roman" panose="02020603050405020304" pitchFamily="18" charset="0"/>
                <a:ea typeface="標楷體" panose="03000509000000000000" pitchFamily="65" charset="-120"/>
              </a:rPr>
              <a:t>大公報                                                                                     </a:t>
            </a:r>
            <a:r>
              <a:rPr lang="en-US" altLang="zh-TW" sz="2800" kern="100" dirty="0">
                <a:solidFill>
                  <a:srgbClr val="000000"/>
                </a:solidFill>
                <a:effectLst/>
                <a:latin typeface="Times New Roman" panose="02020603050405020304" pitchFamily="18" charset="0"/>
                <a:ea typeface="標楷體" panose="03000509000000000000" pitchFamily="65" charset="-120"/>
              </a:rPr>
              <a:t>2020-05-25</a:t>
            </a:r>
          </a:p>
          <a:p>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大公報訊</a:t>
            </a:r>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記者文軒報道：澳門自</a:t>
            </a:r>
            <a:r>
              <a:rPr lang="en-US" altLang="zh-TW" sz="2800" kern="100" dirty="0">
                <a:solidFill>
                  <a:srgbClr val="000000"/>
                </a:solidFill>
                <a:effectLst/>
                <a:latin typeface="Times New Roman" panose="02020603050405020304" pitchFamily="18" charset="0"/>
                <a:ea typeface="標楷體" panose="03000509000000000000" pitchFamily="65" charset="-120"/>
              </a:rPr>
              <a:t>2009</a:t>
            </a:r>
            <a:r>
              <a:rPr lang="zh-TW" altLang="en-US" sz="2800" kern="100" dirty="0">
                <a:solidFill>
                  <a:srgbClr val="000000"/>
                </a:solidFill>
                <a:effectLst/>
                <a:latin typeface="Times New Roman" panose="02020603050405020304" pitchFamily="18" charset="0"/>
                <a:ea typeface="標楷體" panose="03000509000000000000" pitchFamily="65" charset="-120"/>
              </a:rPr>
              <a:t>年通過</a:t>
            </a:r>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維護國家安全法</a:t>
            </a:r>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，至今沒有一人因此而被捕，沒有一人被「以言入罪」，沒有所謂的外商撤資，經濟發展欣欣向榮。</a:t>
            </a:r>
          </a:p>
          <a:p>
            <a:r>
              <a:rPr lang="zh-TW" altLang="en-US" sz="2800" kern="100" dirty="0">
                <a:solidFill>
                  <a:srgbClr val="000000"/>
                </a:solidFill>
                <a:effectLst/>
                <a:latin typeface="Times New Roman" panose="02020603050405020304" pitchFamily="18" charset="0"/>
                <a:ea typeface="標楷體" panose="03000509000000000000" pitchFamily="65" charset="-120"/>
              </a:rPr>
              <a:t>        不少香港市民紛紛說，這已足夠證明，只要國家安全得到維護，香港可以和澳門一樣，獲得更好的發展未來。</a:t>
            </a:r>
          </a:p>
          <a:p>
            <a:endParaRPr lang="zh-HK" altLang="en-US" dirty="0"/>
          </a:p>
        </p:txBody>
      </p:sp>
    </p:spTree>
    <p:extLst>
      <p:ext uri="{BB962C8B-B14F-4D97-AF65-F5344CB8AC3E}">
        <p14:creationId xmlns:p14="http://schemas.microsoft.com/office/powerpoint/2010/main" val="16994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圖片 6" descr="一張含有 紅色, 旗, 橙色 的圖片&#10;&#10;自動產生的描述">
            <a:extLst>
              <a:ext uri="{FF2B5EF4-FFF2-40B4-BE49-F238E27FC236}">
                <a16:creationId xmlns:a16="http://schemas.microsoft.com/office/drawing/2014/main" id="{7AC1A4D3-B5D7-416D-9997-52118D72EAB8}"/>
              </a:ext>
            </a:extLst>
          </p:cNvPr>
          <p:cNvPicPr>
            <a:picLocks noChangeAspect="1"/>
          </p:cNvPicPr>
          <p:nvPr/>
        </p:nvPicPr>
        <p:blipFill rotWithShape="1">
          <a:blip r:embed="rId2">
            <a:extLst>
              <a:ext uri="{28A0092B-C50C-407E-A947-70E740481C1C}">
                <a14:useLocalDpi xmlns:a14="http://schemas.microsoft.com/office/drawing/2010/main" val="0"/>
              </a:ext>
            </a:extLst>
          </a:blip>
          <a:srcRect t="8083" b="10689"/>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marL="228600" lvl="0" indent="-228600" algn="ctr">
              <a:defRPr/>
            </a:pPr>
            <a:r>
              <a:rPr lang="en-US" altLang="zh-TW" sz="3700" b="1">
                <a:effectLst/>
              </a:rPr>
              <a:t>        </a:t>
            </a:r>
            <a:r>
              <a:rPr lang="zh-TW" altLang="en-US" sz="3700" b="1">
                <a:effectLst/>
              </a:rPr>
              <a:t>為什麼要訂立</a:t>
            </a:r>
            <a:r>
              <a:rPr lang="en-US" altLang="zh-TW" sz="3700" b="1">
                <a:effectLst/>
              </a:rPr>
              <a:t>《</a:t>
            </a:r>
            <a:r>
              <a:rPr lang="zh-TW" altLang="en-US" sz="3700" b="1">
                <a:effectLst/>
              </a:rPr>
              <a:t>香港國安法</a:t>
            </a:r>
            <a:r>
              <a:rPr lang="en-US" altLang="zh-TW" sz="3700" b="1">
                <a:effectLst/>
              </a:rPr>
              <a:t>》</a:t>
            </a:r>
            <a:r>
              <a:rPr lang="zh-TW" altLang="en-US" sz="3700" b="1">
                <a:effectLst/>
              </a:rPr>
              <a:t>？</a:t>
            </a:r>
            <a:br>
              <a:rPr lang="en-US" altLang="zh-TW" sz="3700" b="1">
                <a:effectLst/>
              </a:rPr>
            </a:br>
            <a:endParaRPr lang="en-US" altLang="zh-HK" sz="3700"/>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7782910" y="5242675"/>
            <a:ext cx="4330262" cy="683284"/>
          </a:xfrm>
        </p:spPr>
        <p:txBody>
          <a:bodyPr vert="horz" lIns="91440" tIns="45720" rIns="91440" bIns="45720" rtlCol="0">
            <a:normAutofit/>
          </a:bodyPr>
          <a:lstStyle/>
          <a:p>
            <a:pPr algn="ctr"/>
            <a:r>
              <a:rPr lang="en-US" altLang="zh-TW" sz="2000" b="1">
                <a:solidFill>
                  <a:schemeClr val="tx1"/>
                </a:solidFill>
                <a:effectLst/>
              </a:rPr>
              <a:t>《</a:t>
            </a:r>
            <a:r>
              <a:rPr lang="zh-TW" altLang="en-US" sz="2000" b="1">
                <a:solidFill>
                  <a:schemeClr val="tx1"/>
                </a:solidFill>
                <a:effectLst/>
              </a:rPr>
              <a:t>香港國安法</a:t>
            </a:r>
            <a:r>
              <a:rPr lang="en-US" altLang="zh-TW" sz="2000" b="1">
                <a:solidFill>
                  <a:schemeClr val="tx1"/>
                </a:solidFill>
                <a:effectLst/>
              </a:rPr>
              <a:t>》</a:t>
            </a:r>
            <a:r>
              <a:rPr lang="zh-TW" altLang="en-US" sz="2000" b="1">
                <a:solidFill>
                  <a:schemeClr val="tx1"/>
                </a:solidFill>
                <a:effectLst/>
              </a:rPr>
              <a:t>保障一國兩制，維護國家安全</a:t>
            </a:r>
            <a:endParaRPr lang="en-US" altLang="zh-HK" sz="2000">
              <a:solidFill>
                <a:schemeClr val="tx1"/>
              </a:solidFill>
            </a:endParaRP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Oval 275">
            <a:extLst>
              <a:ext uri="{FF2B5EF4-FFF2-40B4-BE49-F238E27FC236}">
                <a16:creationId xmlns:a16="http://schemas.microsoft.com/office/drawing/2014/main" id="{1BB3C995-4839-4ABC-A3EE-36E8AA713CA0}"/>
              </a:ext>
            </a:extLst>
          </p:cNvPr>
          <p:cNvSpPr/>
          <p:nvPr/>
        </p:nvSpPr>
        <p:spPr>
          <a:xfrm>
            <a:off x="10556269" y="1652269"/>
            <a:ext cx="1317793"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TW" sz="48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rPr>
              <a:t>5</a:t>
            </a:r>
            <a:endParaRPr kumimoji="0" lang="zh-TW" altLang="en-US" sz="4800" b="1" i="0" u="none" strike="noStrike" kern="1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0074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A7278"/>
            </a:soli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1109980" y="4277356"/>
            <a:ext cx="9966960" cy="1560320"/>
          </a:xfrm>
        </p:spPr>
        <p:txBody>
          <a:bodyPr vert="horz" lIns="91440" tIns="45720" rIns="91440" bIns="45720" rtlCol="0" anchor="b">
            <a:normAutofit fontScale="90000"/>
          </a:bodyPr>
          <a:lstStyle/>
          <a:p>
            <a:pPr marL="228600" marR="0" lvl="0" indent="-228600" algn="ctr" fontAlgn="auto">
              <a:spcAft>
                <a:spcPts val="0"/>
              </a:spcAft>
              <a:tabLst/>
              <a:defRPr/>
            </a:pPr>
            <a:r>
              <a:rPr lang="en-US" altLang="zh-TW" sz="4900" b="1" dirty="0">
                <a:solidFill>
                  <a:srgbClr val="5A7278"/>
                </a:solidFill>
                <a:effectLst/>
                <a:latin typeface="標楷體" panose="03000509000000000000" pitchFamily="65" charset="-120"/>
                <a:ea typeface="標楷體" panose="03000509000000000000" pitchFamily="65" charset="-120"/>
              </a:rPr>
              <a:t>      </a:t>
            </a:r>
            <a:r>
              <a:rPr lang="zh-TW" altLang="en-US" sz="4900" b="1" dirty="0">
                <a:solidFill>
                  <a:srgbClr val="5A7278"/>
                </a:solidFill>
                <a:effectLst/>
                <a:latin typeface="標楷體" panose="03000509000000000000" pitchFamily="65" charset="-120"/>
                <a:ea typeface="標楷體" panose="03000509000000000000" pitchFamily="65" charset="-120"/>
              </a:rPr>
              <a:t>什麼人要害怕</a:t>
            </a:r>
            <a:r>
              <a:rPr lang="en-US" altLang="zh-TW" sz="4900" b="1" dirty="0">
                <a:solidFill>
                  <a:srgbClr val="5A7278"/>
                </a:solidFill>
                <a:effectLst/>
                <a:latin typeface="標楷體" panose="03000509000000000000" pitchFamily="65" charset="-120"/>
                <a:ea typeface="標楷體" panose="03000509000000000000" pitchFamily="65" charset="-120"/>
              </a:rPr>
              <a:t>《</a:t>
            </a:r>
            <a:r>
              <a:rPr lang="zh-TW" altLang="en-US" sz="4900" b="1" dirty="0">
                <a:solidFill>
                  <a:srgbClr val="5A7278"/>
                </a:solidFill>
                <a:effectLst/>
                <a:latin typeface="標楷體" panose="03000509000000000000" pitchFamily="65" charset="-120"/>
                <a:ea typeface="標楷體" panose="03000509000000000000" pitchFamily="65" charset="-120"/>
              </a:rPr>
              <a:t>香港國安法</a:t>
            </a:r>
            <a:r>
              <a:rPr lang="en-US" altLang="zh-TW" sz="4900" b="1" dirty="0">
                <a:solidFill>
                  <a:srgbClr val="5A7278"/>
                </a:solidFill>
                <a:effectLst/>
                <a:latin typeface="標楷體" panose="03000509000000000000" pitchFamily="65" charset="-120"/>
                <a:ea typeface="標楷體" panose="03000509000000000000" pitchFamily="65" charset="-120"/>
              </a:rPr>
              <a:t>》</a:t>
            </a:r>
            <a:r>
              <a:rPr lang="zh-TW" altLang="en-US" sz="4900" b="1" dirty="0">
                <a:solidFill>
                  <a:srgbClr val="5A7278"/>
                </a:solidFill>
                <a:effectLst/>
                <a:latin typeface="標楷體" panose="03000509000000000000" pitchFamily="65" charset="-120"/>
                <a:ea typeface="標楷體" panose="03000509000000000000" pitchFamily="65" charset="-120"/>
              </a:rPr>
              <a:t>？</a:t>
            </a:r>
            <a:br>
              <a:rPr kumimoji="0" lang="en-US" altLang="zh-TW" sz="4900" b="0" i="0" u="none" strike="noStrike" cap="none" spc="0" normalizeH="0" baseline="0" noProof="0" dirty="0">
                <a:ln>
                  <a:noFill/>
                </a:ln>
                <a:solidFill>
                  <a:srgbClr val="5A7278"/>
                </a:solidFill>
                <a:effectLst/>
                <a:uLnTx/>
                <a:uFillTx/>
                <a:latin typeface="標楷體" panose="03000509000000000000" pitchFamily="65" charset="-120"/>
                <a:ea typeface="標楷體" panose="03000509000000000000" pitchFamily="65" charset="-120"/>
              </a:rPr>
            </a:br>
            <a:endParaRPr lang="en-US" altLang="zh-HK" sz="4900" dirty="0">
              <a:solidFill>
                <a:srgbClr val="5A7278"/>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1709530" y="5799489"/>
            <a:ext cx="8767860" cy="440822"/>
          </a:xfrm>
        </p:spPr>
        <p:txBody>
          <a:bodyPr vert="horz" lIns="91440" tIns="45720" rIns="91440" bIns="45720" rtlCol="0">
            <a:normAutofit/>
          </a:bodyPr>
          <a:lstStyle/>
          <a:p>
            <a:pPr algn="ctr"/>
            <a:r>
              <a:rPr lang="en-US" sz="2000" b="1" spc="-100" dirty="0">
                <a:solidFill>
                  <a:srgbClr val="5A7278"/>
                </a:solidFill>
                <a:effectLst/>
              </a:rPr>
              <a:t>1</a:t>
            </a:r>
            <a:endParaRPr lang="en-US" altLang="zh-TW" sz="2000" dirty="0">
              <a:solidFill>
                <a:srgbClr val="5A7278"/>
              </a:solidFill>
              <a:effectLst/>
            </a:endParaRPr>
          </a:p>
        </p:txBody>
      </p:sp>
      <p:pic>
        <p:nvPicPr>
          <p:cNvPr id="6" name="圖片 5">
            <a:extLst>
              <a:ext uri="{FF2B5EF4-FFF2-40B4-BE49-F238E27FC236}">
                <a16:creationId xmlns:a16="http://schemas.microsoft.com/office/drawing/2014/main" id="{7B6C2CF0-EBA9-4232-891D-B48C67CFE1E0}"/>
              </a:ext>
            </a:extLst>
          </p:cNvPr>
          <p:cNvPicPr>
            <a:picLocks noChangeAspect="1"/>
          </p:cNvPicPr>
          <p:nvPr/>
        </p:nvPicPr>
        <p:blipFill rotWithShape="1">
          <a:blip r:embed="rId2">
            <a:extLst>
              <a:ext uri="{28A0092B-C50C-407E-A947-70E740481C1C}">
                <a14:useLocalDpi xmlns:a14="http://schemas.microsoft.com/office/drawing/2010/main" val="0"/>
              </a:ext>
            </a:extLst>
          </a:blip>
          <a:srcRect r="22268" b="1"/>
          <a:stretch/>
        </p:blipFill>
        <p:spPr>
          <a:xfrm>
            <a:off x="243840" y="256540"/>
            <a:ext cx="11704320" cy="3764276"/>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259585"/>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chemeClr val="accent1"/>
                </a:solidFill>
                <a:latin typeface="Calibri" panose="020F0502020204030204"/>
              </a:rPr>
              <a:pPr>
                <a:spcAft>
                  <a:spcPts val="600"/>
                </a:spcAft>
                <a:defRPr/>
              </a:pPr>
              <a:t>3</a:t>
            </a:fld>
            <a:endParaRPr lang="en-US" altLang="zh-HK">
              <a:solidFill>
                <a:schemeClr val="accent1"/>
              </a:solidFill>
              <a:latin typeface="Calibri" panose="020F0502020204030204"/>
            </a:endParaRPr>
          </a:p>
        </p:txBody>
      </p:sp>
    </p:spTree>
    <p:extLst>
      <p:ext uri="{BB962C8B-B14F-4D97-AF65-F5344CB8AC3E}">
        <p14:creationId xmlns:p14="http://schemas.microsoft.com/office/powerpoint/2010/main" val="213263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33663" y="-50611"/>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074822"/>
            <a:ext cx="10515600" cy="5783178"/>
          </a:xfrm>
        </p:spPr>
        <p:txBody>
          <a:bodyPr vert="horz">
            <a:normAutofit/>
          </a:bodyPr>
          <a:lstStyle/>
          <a:p>
            <a:pPr marL="342900" lvl="0" indent="-342900">
              <a:lnSpc>
                <a:spcPct val="120000"/>
              </a:lnSpc>
              <a:spcBef>
                <a:spcPts val="1200"/>
              </a:spcBef>
              <a:spcAft>
                <a:spcPts val="0"/>
              </a:spcAft>
              <a:buFont typeface="Wingdings" panose="05000000000000000000" pitchFamily="2" charset="2"/>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前面曾提過立法維護國家安全是香港應有之義和憲政責任。但經過了</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年，仍無法為</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條進行立法，全國人民代表大會於是在</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年決定和訂立</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，其主要原因是什麼呢？</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lgn="just">
              <a:buNone/>
              <a:tabLst>
                <a:tab pos="450215" algn="l"/>
              </a:tabLst>
            </a:pPr>
            <a:endParaRPr lang="en-US" altLang="zh-TW" sz="26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TW" altLang="en-US" sz="2600" kern="100" dirty="0">
                <a:latin typeface="Times New Roman" panose="02020603050405020304" pitchFamily="18" charset="0"/>
                <a:ea typeface="標楷體" panose="03000509000000000000" pitchFamily="65" charset="-120"/>
                <a:cs typeface="Wingdings" panose="05000000000000000000" pitchFamily="2" charset="2"/>
              </a:rPr>
              <a:t>試解釋</a:t>
            </a:r>
            <a:r>
              <a:rPr lang="en-US" altLang="zh-TW" sz="26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26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26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2600" kern="100" dirty="0">
                <a:latin typeface="Times New Roman" panose="02020603050405020304" pitchFamily="18" charset="0"/>
                <a:ea typeface="標楷體" panose="03000509000000000000" pitchFamily="65" charset="-120"/>
                <a:cs typeface="Wingdings" panose="05000000000000000000" pitchFamily="2" charset="2"/>
              </a:rPr>
              <a:t>旨在解決什麼香港目前最嚴重、最突出的風險。</a:t>
            </a:r>
            <a:endParaRPr lang="zh-TW" altLang="zh-HK" sz="26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kern="100" dirty="0">
                <a:solidFill>
                  <a:srgbClr val="FF0000"/>
                </a:solidFill>
                <a:latin typeface="Times New Roman" panose="02020603050405020304" pitchFamily="18" charset="0"/>
                <a:ea typeface="標楷體" panose="03000509000000000000" pitchFamily="65" charset="-120"/>
              </a:rPr>
              <a:t>________________________________________________</a:t>
            </a:r>
            <a:endParaRPr lang="en-US" altLang="zh-TW" sz="3200" u="sng" kern="100" dirty="0">
              <a:solidFill>
                <a:srgbClr val="FF0000"/>
              </a:solidFill>
              <a:latin typeface="Times New Roman" panose="02020603050405020304" pitchFamily="18" charset="0"/>
              <a:ea typeface="標楷體" panose="03000509000000000000" pitchFamily="65" charset="-120"/>
            </a:endParaRPr>
          </a:p>
          <a:p>
            <a:pPr marL="0" lvl="0" indent="0">
              <a:spcBef>
                <a:spcPts val="300"/>
              </a:spcBef>
              <a:spcAft>
                <a:spcPts val="0"/>
              </a:spcAft>
              <a:buNone/>
            </a:pPr>
            <a:r>
              <a:rPr lang="en-US" altLang="zh-TW" sz="3200" kern="100" dirty="0">
                <a:solidFill>
                  <a:srgbClr val="FF0000"/>
                </a:solidFill>
                <a:latin typeface="Times New Roman" panose="02020603050405020304" pitchFamily="18" charset="0"/>
                <a:ea typeface="標楷體" panose="03000509000000000000" pitchFamily="65" charset="-120"/>
              </a:rPr>
              <a:t>________________________________________________</a:t>
            </a:r>
            <a:endParaRPr lang="en-US" altLang="zh-TW" sz="3200"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042737" y="2499869"/>
            <a:ext cx="10311063" cy="2431435"/>
          </a:xfrm>
          <a:prstGeom prst="rect">
            <a:avLst/>
          </a:prstGeom>
          <a:noFill/>
          <a:ln>
            <a:solidFill>
              <a:srgbClr val="000099"/>
            </a:solidFill>
          </a:ln>
        </p:spPr>
        <p:txBody>
          <a:bodyPr wrap="square" rtlCol="0">
            <a:spAutoFit/>
          </a:bodyPr>
          <a:lstStyle/>
          <a:p>
            <a:pPr indent="304800"/>
            <a:r>
              <a:rPr lang="zh-TW" altLang="zh-HK" sz="2800" kern="100" dirty="0">
                <a:effectLst/>
                <a:latin typeface="Times New Roman" panose="02020603050405020304" pitchFamily="18" charset="0"/>
                <a:ea typeface="標楷體" panose="03000509000000000000" pitchFamily="65" charset="-120"/>
              </a:rPr>
              <a:t>國家安全的範圍十分廣泛，除了政治安全、國土安全、軍事安全等傳統安全領域外，還包括金融安全、生物安全、網絡安全等。</a:t>
            </a:r>
            <a:r>
              <a:rPr lang="zh-TW" altLang="zh-HK" sz="2800" b="1" kern="100" dirty="0">
                <a:effectLst/>
                <a:latin typeface="Times New Roman" panose="02020603050405020304" pitchFamily="18" charset="0"/>
                <a:ea typeface="標楷體" panose="03000509000000000000" pitchFamily="65" charset="-120"/>
              </a:rPr>
              <a:t>《香港國安法》</a:t>
            </a:r>
            <a:r>
              <a:rPr lang="zh-TW" altLang="zh-HK" sz="2800" b="1" u="sng" kern="100" dirty="0">
                <a:effectLst/>
                <a:latin typeface="Times New Roman" panose="02020603050405020304" pitchFamily="18" charset="0"/>
                <a:ea typeface="標楷體" panose="03000509000000000000" pitchFamily="65" charset="-120"/>
              </a:rPr>
              <a:t>旨在解決香港目前最嚴重、最突出的風險</a:t>
            </a:r>
            <a:r>
              <a:rPr lang="zh-TW" altLang="zh-HK" sz="2800" kern="100" dirty="0">
                <a:effectLst/>
                <a:latin typeface="Times New Roman" panose="02020603050405020304" pitchFamily="18" charset="0"/>
                <a:ea typeface="標楷體" panose="03000509000000000000" pitchFamily="65" charset="-120"/>
              </a:rPr>
              <a:t>，只針對極少數違法的人。</a:t>
            </a:r>
            <a:endParaRPr lang="zh-TW" altLang="zh-HK" sz="2800" kern="100" dirty="0">
              <a:effectLst/>
              <a:latin typeface="Times New Roman" panose="02020603050405020304" pitchFamily="18" charset="0"/>
              <a:ea typeface="SimSun" panose="02010600030101010101" pitchFamily="2" charset="-122"/>
            </a:endParaRPr>
          </a:p>
          <a:p>
            <a:pPr algn="r"/>
            <a:r>
              <a:rPr lang="zh-TW" altLang="zh-HK" sz="2000" kern="100" dirty="0">
                <a:effectLst/>
                <a:latin typeface="Times New Roman" panose="02020603050405020304" pitchFamily="18" charset="0"/>
                <a:ea typeface="標楷體" panose="03000509000000000000" pitchFamily="65" charset="-120"/>
              </a:rPr>
              <a:t>《中華人民共和國香港特別行政區維護國家安全法》小冊子，香港政府新聞處</a:t>
            </a:r>
            <a:endParaRPr lang="zh-TW" altLang="zh-HK" sz="2000" kern="100" dirty="0">
              <a:effectLst/>
              <a:latin typeface="Times New Roman" panose="02020603050405020304" pitchFamily="18" charset="0"/>
              <a:ea typeface="SimSun" panose="02010600030101010101" pitchFamily="2" charset="-122"/>
            </a:endParaRPr>
          </a:p>
          <a:p>
            <a:pPr algn="r"/>
            <a:r>
              <a:rPr lang="zh-TW" altLang="zh-HK" sz="2000" kern="100" dirty="0">
                <a:effectLst/>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HK" sz="2000" u="sng"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https://www.isd.gov.hk/nationalsecurity/chi/pdf/NSL_QnA_Book.pdf</a:t>
            </a:r>
            <a:endParaRPr kumimoji="0" lang="zh-HK" altLang="en-US" sz="2000" b="0" i="0" u="none" strike="noStrike" kern="1200" cap="none" spc="0" normalizeH="0" baseline="0" noProof="0" dirty="0">
              <a:ln>
                <a:noFill/>
              </a:ln>
              <a:solidFill>
                <a:srgbClr val="3333FF"/>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66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33663" y="101515"/>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938297"/>
            <a:ext cx="10515600" cy="5783178"/>
          </a:xfrm>
        </p:spPr>
        <p:txBody>
          <a:bodyPr vert="horz">
            <a:normAutofit fontScale="85000" lnSpcReduction="10000"/>
          </a:bodyPr>
          <a:lstStyle/>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lgn="just">
              <a:buNone/>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lgn="just">
              <a:buNone/>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據上文，「一國兩制」曾面對嚴峻形勢，</a:t>
            </a:r>
            <a:r>
              <a:rPr lang="en-US" altLang="zh-TW" sz="3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3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怎樣可以為成功實踐「一國兩制」開創新格局呢？</a:t>
            </a:r>
            <a:endParaRPr lang="zh-TW" altLang="zh-HK" sz="33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                _ 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042737" y="1274952"/>
            <a:ext cx="10311063" cy="4060086"/>
          </a:xfrm>
          <a:prstGeom prst="rect">
            <a:avLst/>
          </a:prstGeom>
          <a:noFill/>
          <a:ln>
            <a:solidFill>
              <a:srgbClr val="000099"/>
            </a:solidFill>
          </a:ln>
        </p:spPr>
        <p:txBody>
          <a:bodyPr wrap="square" rtlCol="0">
            <a:spAutoFit/>
          </a:bodyPr>
          <a:lstStyle/>
          <a:p>
            <a:pPr indent="304800" algn="ctr">
              <a:spcAft>
                <a:spcPts val="300"/>
              </a:spcAft>
            </a:pPr>
            <a:r>
              <a:rPr lang="zh-TW" altLang="zh-HK" sz="2800" b="1" u="sng" kern="100" dirty="0">
                <a:solidFill>
                  <a:srgbClr val="000000"/>
                </a:solidFill>
                <a:effectLst/>
                <a:latin typeface="Times New Roman" panose="02020603050405020304" pitchFamily="18" charset="0"/>
                <a:ea typeface="標楷體" panose="03000509000000000000" pitchFamily="65" charset="-120"/>
              </a:rPr>
              <a:t>《香港國安法》為成功實踐「一國兩制」開創新格局</a:t>
            </a:r>
            <a:endParaRPr lang="zh-TW" altLang="zh-HK" sz="2800" kern="100" dirty="0">
              <a:effectLst/>
              <a:latin typeface="Times New Roman" panose="02020603050405020304" pitchFamily="18" charset="0"/>
              <a:ea typeface="SimSun" panose="02010600030101010101" pitchFamily="2" charset="-122"/>
            </a:endParaRPr>
          </a:p>
          <a:p>
            <a:r>
              <a:rPr lang="zh-TW" altLang="zh-HK" sz="2800" kern="100" dirty="0">
                <a:solidFill>
                  <a:srgbClr val="000000"/>
                </a:solidFill>
                <a:effectLst/>
                <a:latin typeface="Times New Roman" panose="02020603050405020304" pitchFamily="18" charset="0"/>
                <a:ea typeface="標楷體" panose="03000509000000000000" pitchFamily="65" charset="-120"/>
              </a:rPr>
              <a:t>結語：自去年出現社會動盪後，危害國家安全的事件仍然不斷出現，「港獨」活動日益猖獗。面對嚴峻形勢，「一國兩制」面臨近乎“脫軌”的重大風險。</a:t>
            </a:r>
            <a:endParaRPr lang="zh-TW" altLang="zh-HK" sz="2800" kern="100" dirty="0">
              <a:effectLst/>
              <a:latin typeface="Times New Roman" panose="02020603050405020304" pitchFamily="18" charset="0"/>
              <a:ea typeface="SimSun" panose="02010600030101010101" pitchFamily="2" charset="-122"/>
            </a:endParaRPr>
          </a:p>
          <a:p>
            <a:pPr indent="304800"/>
            <a:r>
              <a:rPr lang="zh-TW" altLang="zh-HK" sz="2800" kern="100" dirty="0">
                <a:solidFill>
                  <a:srgbClr val="000000"/>
                </a:solidFill>
                <a:effectLst/>
                <a:latin typeface="Times New Roman" panose="02020603050405020304" pitchFamily="18" charset="0"/>
                <a:ea typeface="標楷體" panose="03000509000000000000" pitchFamily="65" charset="-120"/>
              </a:rPr>
              <a:t>香港特區自回歸</a:t>
            </a:r>
            <a:r>
              <a:rPr lang="en-US" altLang="zh-HK" sz="2800" kern="100" dirty="0">
                <a:solidFill>
                  <a:srgbClr val="000000"/>
                </a:solidFill>
                <a:effectLst/>
                <a:latin typeface="Times New Roman" panose="02020603050405020304" pitchFamily="18" charset="0"/>
                <a:ea typeface="標楷體" panose="03000509000000000000" pitchFamily="65" charset="-120"/>
              </a:rPr>
              <a:t> 23 </a:t>
            </a:r>
            <a:r>
              <a:rPr lang="zh-TW" altLang="zh-HK" sz="2800" kern="100" dirty="0">
                <a:solidFill>
                  <a:srgbClr val="000000"/>
                </a:solidFill>
                <a:effectLst/>
                <a:latin typeface="Times New Roman" panose="02020603050405020304" pitchFamily="18" charset="0"/>
                <a:ea typeface="標楷體" panose="03000509000000000000" pitchFamily="65" charset="-120"/>
              </a:rPr>
              <a:t>年以來亦一直未能履行《基本法》第二十三條下自行立法維護國家安全的義務，中央政府制定及實施《香港國安法》確實是刻不容緩，以果斷迅速的手段立法是有必要，亦合情合理。</a:t>
            </a:r>
            <a:endParaRPr lang="zh-TW" altLang="zh-HK" sz="2800" kern="100" dirty="0">
              <a:effectLst/>
              <a:latin typeface="Times New Roman" panose="02020603050405020304" pitchFamily="18" charset="0"/>
              <a:ea typeface="SimSun" panose="02010600030101010101" pitchFamily="2" charset="-122"/>
            </a:endParaRPr>
          </a:p>
          <a:p>
            <a:pPr algn="r">
              <a:lnSpc>
                <a:spcPts val="1600"/>
              </a:lnSpc>
            </a:pPr>
            <a:r>
              <a:rPr lang="en-US" altLang="zh-HK" kern="100" dirty="0">
                <a:solidFill>
                  <a:srgbClr val="000000"/>
                </a:solidFill>
                <a:effectLst/>
                <a:latin typeface="Times New Roman" panose="02020603050405020304" pitchFamily="18" charset="0"/>
                <a:ea typeface="標楷體" panose="03000509000000000000" pitchFamily="65" charset="-120"/>
              </a:rPr>
              <a:t>  </a:t>
            </a:r>
            <a:r>
              <a:rPr lang="zh-HK" altLang="zh-HK" kern="100" dirty="0">
                <a:solidFill>
                  <a:srgbClr val="000000"/>
                </a:solidFill>
                <a:effectLst/>
                <a:latin typeface="Times New Roman" panose="02020603050405020304" pitchFamily="18" charset="0"/>
                <a:ea typeface="標楷體" panose="03000509000000000000" pitchFamily="65" charset="-120"/>
              </a:rPr>
              <a:t>律政司司長</a:t>
            </a:r>
            <a:r>
              <a:rPr lang="zh-TW" altLang="zh-HK" kern="100" dirty="0">
                <a:solidFill>
                  <a:srgbClr val="000000"/>
                </a:solidFill>
                <a:effectLst/>
                <a:latin typeface="Times New Roman" panose="02020603050405020304" pitchFamily="18" charset="0"/>
                <a:ea typeface="標楷體" panose="03000509000000000000" pitchFamily="65" charset="-120"/>
              </a:rPr>
              <a:t>鄭若驊，《香港國安法》為成功實踐「一國兩制」開創新格局，</a:t>
            </a:r>
            <a:r>
              <a:rPr lang="en-US" altLang="zh-HK" kern="100" dirty="0">
                <a:solidFill>
                  <a:srgbClr val="000000"/>
                </a:solidFill>
                <a:effectLst/>
                <a:latin typeface="Times New Roman" panose="02020603050405020304" pitchFamily="18" charset="0"/>
                <a:ea typeface="標楷體" panose="03000509000000000000" pitchFamily="65" charset="-120"/>
              </a:rPr>
              <a:t>2020</a:t>
            </a:r>
            <a:r>
              <a:rPr lang="zh-TW" altLang="zh-HK" kern="100" dirty="0">
                <a:solidFill>
                  <a:srgbClr val="000000"/>
                </a:solidFill>
                <a:effectLst/>
                <a:latin typeface="Times New Roman" panose="02020603050405020304" pitchFamily="18" charset="0"/>
                <a:ea typeface="標楷體" panose="03000509000000000000" pitchFamily="65" charset="-120"/>
              </a:rPr>
              <a:t>年</a:t>
            </a:r>
            <a:r>
              <a:rPr lang="en-US" altLang="zh-HK" kern="100" dirty="0">
                <a:solidFill>
                  <a:srgbClr val="000000"/>
                </a:solidFill>
                <a:effectLst/>
                <a:latin typeface="Times New Roman" panose="02020603050405020304" pitchFamily="18" charset="0"/>
                <a:ea typeface="標楷體" panose="03000509000000000000" pitchFamily="65" charset="-120"/>
              </a:rPr>
              <a:t>8</a:t>
            </a:r>
            <a:r>
              <a:rPr lang="zh-TW" altLang="zh-HK" kern="100" dirty="0">
                <a:solidFill>
                  <a:srgbClr val="000000"/>
                </a:solidFill>
                <a:effectLst/>
                <a:latin typeface="Times New Roman" panose="02020603050405020304" pitchFamily="18" charset="0"/>
                <a:ea typeface="標楷體" panose="03000509000000000000" pitchFamily="65" charset="-120"/>
              </a:rPr>
              <a:t>月</a:t>
            </a:r>
            <a:r>
              <a:rPr lang="en-US" altLang="zh-HK" kern="100" dirty="0">
                <a:solidFill>
                  <a:srgbClr val="000000"/>
                </a:solidFill>
                <a:effectLst/>
                <a:latin typeface="Times New Roman" panose="02020603050405020304" pitchFamily="18" charset="0"/>
                <a:ea typeface="標楷體" panose="03000509000000000000" pitchFamily="65" charset="-120"/>
              </a:rPr>
              <a:t>24</a:t>
            </a:r>
            <a:r>
              <a:rPr lang="zh-TW" altLang="zh-HK" kern="100" dirty="0">
                <a:solidFill>
                  <a:srgbClr val="000000"/>
                </a:solidFill>
                <a:effectLst/>
                <a:latin typeface="Times New Roman" panose="02020603050405020304" pitchFamily="18" charset="0"/>
                <a:ea typeface="標楷體" panose="03000509000000000000" pitchFamily="65" charset="-120"/>
              </a:rPr>
              <a:t>日，</a:t>
            </a:r>
            <a:endParaRPr lang="zh-TW" altLang="zh-HK" kern="100" dirty="0">
              <a:effectLst/>
              <a:latin typeface="Times New Roman" panose="02020603050405020304" pitchFamily="18" charset="0"/>
              <a:ea typeface="SimSun" panose="02010600030101010101" pitchFamily="2" charset="-122"/>
            </a:endParaRPr>
          </a:p>
          <a:p>
            <a:pPr algn="r"/>
            <a:r>
              <a:rPr lang="zh-TW" altLang="zh-HK"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資料來自</a:t>
            </a:r>
            <a:r>
              <a:rPr lang="en-US" altLang="zh-HK" u="sng" kern="100" dirty="0">
                <a:solidFill>
                  <a:srgbClr val="0000FF"/>
                </a:solidFill>
                <a:effectLst/>
                <a:latin typeface="Times New Roman" panose="02020603050405020304" pitchFamily="18" charset="0"/>
                <a:ea typeface="標楷體" panose="03000509000000000000" pitchFamily="65" charset="-120"/>
                <a:hlinkClick r:id="rId2"/>
              </a:rPr>
              <a:t>https://www.doj.gov.hk/tc/community_engagement/speeches/pdf/sj20200824c1.pdf</a:t>
            </a:r>
            <a:r>
              <a:rPr lang="en-US" altLang="zh-HK" kern="100" dirty="0">
                <a:solidFill>
                  <a:srgbClr val="000000"/>
                </a:solidFill>
                <a:effectLst/>
                <a:latin typeface="Times New Roman" panose="02020603050405020304" pitchFamily="18" charset="0"/>
                <a:ea typeface="標楷體" panose="03000509000000000000" pitchFamily="65" charset="-120"/>
              </a:rPr>
              <a:t> </a:t>
            </a:r>
            <a:endParaRPr kumimoji="0" lang="zh-HK" altLang="en-US" b="0" i="0" u="none" strike="noStrike" kern="1200" cap="none" spc="0" normalizeH="0" baseline="0" noProof="0" dirty="0">
              <a:ln>
                <a:noFill/>
              </a:ln>
              <a:solidFill>
                <a:srgbClr val="3333FF"/>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5370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6B9119-DB72-43CA-8C7E-A61907ADD5FC}"/>
              </a:ext>
            </a:extLst>
          </p:cNvPr>
          <p:cNvSpPr>
            <a:spLocks noGrp="1"/>
          </p:cNvSpPr>
          <p:nvPr>
            <p:ph type="title"/>
          </p:nvPr>
        </p:nvSpPr>
        <p:spPr>
          <a:xfrm>
            <a:off x="677779" y="292099"/>
            <a:ext cx="10515600" cy="1325563"/>
          </a:xfrm>
        </p:spPr>
        <p:txBody>
          <a:bodyPr>
            <a:noAutofit/>
          </a:bodyPr>
          <a:lstStyle/>
          <a:p>
            <a:r>
              <a:rPr kumimoji="0" lang="zh-TW" altLang="en-US"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有說</a:t>
            </a:r>
            <a:r>
              <a:rPr kumimoji="0" lang="en-US" altLang="zh-TW"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香港國安法</a:t>
            </a:r>
            <a:r>
              <a:rPr kumimoji="0" lang="en-US" altLang="zh-TW"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的制定是為了箝制言論自由，亦破壞香港的法治制度和精神，因此是違反</a:t>
            </a:r>
            <a:r>
              <a:rPr kumimoji="0" lang="en-US" altLang="zh-TW"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基本法</a:t>
            </a:r>
            <a:r>
              <a:rPr kumimoji="0" lang="en-US" altLang="zh-TW"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6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的？這是真的嗎？</a:t>
            </a:r>
            <a:endParaRPr lang="zh-HK" altLang="en-US" sz="3600" dirty="0"/>
          </a:p>
        </p:txBody>
      </p:sp>
      <p:sp>
        <p:nvSpPr>
          <p:cNvPr id="4" name="直排文字版面配置區 3">
            <a:extLst>
              <a:ext uri="{FF2B5EF4-FFF2-40B4-BE49-F238E27FC236}">
                <a16:creationId xmlns:a16="http://schemas.microsoft.com/office/drawing/2014/main" id="{8A01F57C-F507-4090-A156-3FAB3474F67A}"/>
              </a:ext>
            </a:extLst>
          </p:cNvPr>
          <p:cNvSpPr>
            <a:spLocks noGrp="1"/>
          </p:cNvSpPr>
          <p:nvPr>
            <p:ph type="body" orient="vert" idx="1"/>
          </p:nvPr>
        </p:nvSpPr>
        <p:spPr/>
        <p:txBody>
          <a:bodyPr vert="horz"/>
          <a:lstStyle/>
          <a:p>
            <a:pPr marL="0" indent="0">
              <a:buNone/>
            </a:pPr>
            <a:endParaRPr lang="zh-HK" altLang="en-US" dirty="0"/>
          </a:p>
        </p:txBody>
      </p:sp>
      <p:sp>
        <p:nvSpPr>
          <p:cNvPr id="3" name="投影片編號版面配置區 2">
            <a:extLst>
              <a:ext uri="{FF2B5EF4-FFF2-40B4-BE49-F238E27FC236}">
                <a16:creationId xmlns:a16="http://schemas.microsoft.com/office/drawing/2014/main" id="{2AA9B874-297A-4385-BACA-8605227D7F6D}"/>
              </a:ext>
            </a:extLst>
          </p:cNvPr>
          <p:cNvSpPr>
            <a:spLocks noGrp="1"/>
          </p:cNvSpPr>
          <p:nvPr>
            <p:ph type="sldNum" sz="quarter" idx="12"/>
          </p:nvPr>
        </p:nvSpPr>
        <p:spPr/>
        <p:txBody>
          <a:bodyPr/>
          <a:lstStyle/>
          <a:p>
            <a:fld id="{10E6A508-BB07-4B8A-901D-15D03AC66BA5}" type="slidenum">
              <a:rPr lang="zh-HK" altLang="en-US" smtClean="0"/>
              <a:t>32</a:t>
            </a:fld>
            <a:endParaRPr lang="zh-HK" altLang="en-US"/>
          </a:p>
        </p:txBody>
      </p:sp>
      <p:pic>
        <p:nvPicPr>
          <p:cNvPr id="5" name="圖片 4">
            <a:extLst>
              <a:ext uri="{FF2B5EF4-FFF2-40B4-BE49-F238E27FC236}">
                <a16:creationId xmlns:a16="http://schemas.microsoft.com/office/drawing/2014/main" id="{0B0687EF-0305-49A4-84C1-83810C8EAA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9" y="1825625"/>
            <a:ext cx="7102643" cy="4956008"/>
          </a:xfrm>
          <a:prstGeom prst="rect">
            <a:avLst/>
          </a:prstGeom>
          <a:noFill/>
          <a:ln>
            <a:noFill/>
          </a:ln>
        </p:spPr>
      </p:pic>
      <p:sp>
        <p:nvSpPr>
          <p:cNvPr id="6" name="文字方塊 46">
            <a:extLst>
              <a:ext uri="{FF2B5EF4-FFF2-40B4-BE49-F238E27FC236}">
                <a16:creationId xmlns:a16="http://schemas.microsoft.com/office/drawing/2014/main" id="{4D1CA773-7056-47B8-B101-B6A7B3C6A7AF}"/>
              </a:ext>
            </a:extLst>
          </p:cNvPr>
          <p:cNvSpPr txBox="1"/>
          <p:nvPr/>
        </p:nvSpPr>
        <p:spPr>
          <a:xfrm>
            <a:off x="7940843" y="3014118"/>
            <a:ext cx="2646195" cy="2168359"/>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新細明體" panose="02020500000000000000" pitchFamily="18" charset="-120"/>
              </a:rPr>
              <a:t>西方國家在引入自己的國安法時，曾惹來不同爭議。</a:t>
            </a:r>
            <a:endPar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7944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33663" y="-50611"/>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074822"/>
            <a:ext cx="10515600" cy="5783178"/>
          </a:xfrm>
        </p:spPr>
        <p:txBody>
          <a:bodyPr vert="horz">
            <a:normAutofit fontScale="85000" lnSpcReduction="20000"/>
          </a:bodyPr>
          <a:lstStyle/>
          <a:p>
            <a:pPr marL="342900" lvl="0" indent="-342900">
              <a:lnSpc>
                <a:spcPct val="120000"/>
              </a:lnSpc>
              <a:spcBef>
                <a:spcPts val="1200"/>
              </a:spcBef>
              <a:spcAft>
                <a:spcPts val="0"/>
              </a:spcAft>
              <a:buFont typeface="Wingdings" panose="05000000000000000000" pitchFamily="2" charset="2"/>
              <a:buChar char="§"/>
            </a:pP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中央政府制定</a:t>
            </a:r>
            <a:r>
              <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時，充分考慮香港居民的言論自由等權利。</a:t>
            </a:r>
            <a:endPar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1200"/>
              </a:spcBef>
              <a:spcAft>
                <a:spcPts val="0"/>
              </a:spcAft>
              <a:buFont typeface="Wingdings" panose="05000000000000000000" pitchFamily="2" charset="2"/>
              <a:buChar char="§"/>
            </a:pPr>
            <a:endParaRPr lang="en-US" altLang="zh-TW" sz="3200" kern="100" dirty="0">
              <a:latin typeface="Times New Roman" panose="02020603050405020304" pitchFamily="18" charset="0"/>
              <a:ea typeface="SimSun" panose="02010600030101010101" pitchFamily="2" charset="-122"/>
            </a:endParaRPr>
          </a:p>
          <a:p>
            <a:pPr marL="342900" lvl="0" indent="-342900">
              <a:lnSpc>
                <a:spcPct val="120000"/>
              </a:lnSpc>
              <a:spcBef>
                <a:spcPts val="1200"/>
              </a:spcBef>
              <a:spcAft>
                <a:spcPts val="0"/>
              </a:spcAft>
              <a:buFont typeface="Wingdings" panose="05000000000000000000" pitchFamily="2" charset="2"/>
              <a:buChar char="§"/>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lnSpc>
                <a:spcPct val="120000"/>
              </a:lnSpc>
              <a:buFont typeface="Wingdings" panose="05000000000000000000" pitchFamily="2" charset="2"/>
              <a:buChar char="§"/>
              <a:tabLst>
                <a:tab pos="450215" algn="l"/>
              </a:tabLst>
            </a:pP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香港居民自回歸以來所享有的權利和自由，有因為</a:t>
            </a:r>
            <a:r>
              <a:rPr lang="en-US" altLang="zh-TW" sz="3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3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的頒布而減少了嗎？從何得知？</a:t>
            </a: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lgn="just">
              <a:buNone/>
              <a:tabLst>
                <a:tab pos="450215" algn="l"/>
              </a:tabLst>
            </a:pPr>
            <a:r>
              <a:rPr lang="en-US" altLang="zh-TW" sz="3200" u="sng" kern="100" dirty="0">
                <a:solidFill>
                  <a:srgbClr val="FF0000"/>
                </a:solidFill>
                <a:latin typeface="Times New Roman" panose="02020603050405020304" pitchFamily="18" charset="0"/>
                <a:ea typeface="標楷體" panose="03000509000000000000" pitchFamily="65" charset="-120"/>
              </a:rPr>
              <a:t>___________                             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838200" y="2090172"/>
            <a:ext cx="10311063" cy="2831544"/>
          </a:xfrm>
          <a:prstGeom prst="rect">
            <a:avLst/>
          </a:prstGeom>
          <a:noFill/>
          <a:ln>
            <a:solidFill>
              <a:srgbClr val="000099"/>
            </a:solidFill>
          </a:ln>
        </p:spPr>
        <p:txBody>
          <a:bodyPr wrap="square" rtlCol="0">
            <a:spAutoFit/>
          </a:bodyPr>
          <a:lstStyle/>
          <a:p>
            <a:pPr marR="0" lvl="0" algn="ctr" defTabSz="914400" rtl="0" eaLnBrk="1" fontAlgn="auto" latinLnBrk="0" hangingPunct="1">
              <a:lnSpc>
                <a:spcPct val="100000"/>
              </a:lnSpc>
              <a:spcBef>
                <a:spcPts val="0"/>
              </a:spcBef>
              <a:spcAft>
                <a:spcPts val="1200"/>
              </a:spcAft>
              <a:buClrTx/>
              <a:buSzTx/>
              <a:buFontTx/>
              <a:buNone/>
              <a:tabLst/>
              <a:defRPr/>
            </a:pP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中華人民共和國香港特別行政區維護國家安全法</a:t>
            </a: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p>
          <a:p>
            <a:pPr marR="0" lvl="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第四條   </a:t>
            </a: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香港特別行政區維護國家安全應當尊重和保障人權，依法保護香港特別行政區居民根據香港特別行政區基本法和</a:t>
            </a:r>
            <a:r>
              <a:rPr kumimoji="0" lang="en-US" altLang="zh-TW"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公民權利和政治權利國際公約</a:t>
            </a:r>
            <a:r>
              <a:rPr kumimoji="0" lang="en-US" altLang="zh-TW"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經濟、社會與文化權利的國際公約</a:t>
            </a:r>
            <a:r>
              <a:rPr kumimoji="0" lang="en-US" altLang="zh-TW"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適用於香港的有關規定享有的包括言論、新聞、出版的自由，結社、集會、遊行、示威的自由在內的權利和自由。</a:t>
            </a:r>
          </a:p>
        </p:txBody>
      </p:sp>
    </p:spTree>
    <p:extLst>
      <p:ext uri="{BB962C8B-B14F-4D97-AF65-F5344CB8AC3E}">
        <p14:creationId xmlns:p14="http://schemas.microsoft.com/office/powerpoint/2010/main" val="32173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33663" y="-50611"/>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160421" y="1074822"/>
            <a:ext cx="11839074" cy="5783178"/>
          </a:xfrm>
        </p:spPr>
        <p:txBody>
          <a:bodyPr vert="horz">
            <a:normAutofit fontScale="62500" lnSpcReduction="20000"/>
          </a:bodyPr>
          <a:lstStyle/>
          <a:p>
            <a:pPr marL="342900" lvl="0" indent="-342900">
              <a:lnSpc>
                <a:spcPct val="120000"/>
              </a:lnSpc>
              <a:spcBef>
                <a:spcPts val="1200"/>
              </a:spcBef>
              <a:spcAft>
                <a:spcPts val="0"/>
              </a:spcAft>
              <a:buFont typeface="Wingdings" panose="05000000000000000000" pitchFamily="2" charset="2"/>
              <a:buChar char="§"/>
            </a:pPr>
            <a:r>
              <a:rPr lang="zh-TW" altLang="en-US" sz="4500" kern="100" dirty="0">
                <a:latin typeface="Times New Roman" panose="02020603050405020304" pitchFamily="18" charset="0"/>
                <a:ea typeface="標楷體" panose="03000509000000000000" pitchFamily="65" charset="-120"/>
                <a:cs typeface="Times New Roman" panose="02020603050405020304" pitchFamily="18" charset="0"/>
              </a:rPr>
              <a:t>制定</a:t>
            </a:r>
            <a:r>
              <a:rPr lang="en-US" altLang="zh-TW" sz="45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45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kern="100" dirty="0">
                <a:latin typeface="Times New Roman" panose="02020603050405020304" pitchFamily="18" charset="0"/>
                <a:ea typeface="標楷體" panose="03000509000000000000" pitchFamily="65" charset="-120"/>
                <a:cs typeface="Times New Roman" panose="02020603050405020304" pitchFamily="18" charset="0"/>
              </a:rPr>
              <a:t>時，有考慮過如何保障香港的法治精神與制度嗎？</a:t>
            </a:r>
            <a:endParaRPr lang="en-US" altLang="zh-TW" sz="45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1200"/>
              </a:spcBef>
              <a:spcAft>
                <a:spcPts val="0"/>
              </a:spcAft>
              <a:buNone/>
            </a:pPr>
            <a:endParaRPr lang="en-US" altLang="zh-TW" sz="4500" kern="100" dirty="0">
              <a:latin typeface="Times New Roman" panose="02020603050405020304" pitchFamily="18" charset="0"/>
              <a:ea typeface="SimSun" panose="02010600030101010101" pitchFamily="2" charset="-122"/>
            </a:endParaRPr>
          </a:p>
          <a:p>
            <a:pPr marL="342900" lvl="0" indent="-342900">
              <a:lnSpc>
                <a:spcPct val="120000"/>
              </a:lnSpc>
              <a:spcBef>
                <a:spcPts val="1200"/>
              </a:spcBef>
              <a:spcAft>
                <a:spcPts val="0"/>
              </a:spcAft>
              <a:buFont typeface="Wingdings" panose="05000000000000000000" pitchFamily="2" charset="2"/>
              <a:buChar char="§"/>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lnSpc>
                <a:spcPct val="120000"/>
              </a:lnSpc>
              <a:buFont typeface="Wingdings" panose="05000000000000000000" pitchFamily="2" charset="2"/>
              <a:buChar char="§"/>
              <a:tabLst>
                <a:tab pos="450215" algn="l"/>
              </a:tabLst>
            </a:pPr>
            <a:r>
              <a:rPr lang="zh-TW" altLang="en-US" sz="4500" kern="100" dirty="0">
                <a:latin typeface="Times New Roman" panose="02020603050405020304" pitchFamily="18" charset="0"/>
                <a:ea typeface="標楷體" panose="03000509000000000000" pitchFamily="65" charset="-120"/>
                <a:cs typeface="Wingdings" panose="05000000000000000000" pitchFamily="2" charset="2"/>
              </a:rPr>
              <a:t>頒布</a:t>
            </a:r>
            <a:r>
              <a:rPr lang="en-US" altLang="zh-TW" sz="45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45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45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4500" kern="100" dirty="0">
                <a:latin typeface="Times New Roman" panose="02020603050405020304" pitchFamily="18" charset="0"/>
                <a:ea typeface="標楷體" panose="03000509000000000000" pitchFamily="65" charset="-120"/>
                <a:cs typeface="Wingdings" panose="05000000000000000000" pitchFamily="2" charset="2"/>
              </a:rPr>
              <a:t>以後，我們會被任意判罪嗎？</a:t>
            </a:r>
            <a:endParaRPr lang="en-US" altLang="zh-TW" sz="45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lgn="just">
              <a:buNone/>
              <a:tabLst>
                <a:tab pos="450215" algn="l"/>
              </a:tabLst>
            </a:pPr>
            <a:r>
              <a:rPr lang="en-US" altLang="zh-TW" sz="4500" u="sng" kern="100" dirty="0">
                <a:solidFill>
                  <a:srgbClr val="FF0000"/>
                </a:solidFill>
                <a:latin typeface="Times New Roman" panose="02020603050405020304" pitchFamily="18" charset="0"/>
                <a:ea typeface="標楷體" panose="03000509000000000000" pitchFamily="65" charset="-120"/>
              </a:rPr>
              <a:t>__________________________________________                                   _ </a:t>
            </a:r>
            <a:endParaRPr lang="en-US" altLang="zh-TW" sz="4500" u="sng" kern="100" dirty="0">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531395" y="1705161"/>
            <a:ext cx="10720136" cy="3770263"/>
          </a:xfrm>
          <a:prstGeom prst="rect">
            <a:avLst/>
          </a:prstGeom>
          <a:noFill/>
          <a:ln>
            <a:solidFill>
              <a:srgbClr val="000099"/>
            </a:solidFill>
          </a:ln>
        </p:spPr>
        <p:txBody>
          <a:bodyPr wrap="square" rtlCol="0">
            <a:spAutoFit/>
          </a:bodyPr>
          <a:lstStyle/>
          <a:p>
            <a:pPr marR="0" lvl="0" algn="ctr" defTabSz="914400" rtl="0" eaLnBrk="1" fontAlgn="auto" latinLnBrk="0" hangingPunct="1">
              <a:lnSpc>
                <a:spcPct val="100000"/>
              </a:lnSpc>
              <a:spcBef>
                <a:spcPts val="0"/>
              </a:spcBef>
              <a:spcAft>
                <a:spcPts val="1200"/>
              </a:spcAft>
              <a:buClrTx/>
              <a:buSzTx/>
              <a:buFontTx/>
              <a:buNone/>
              <a:tabLst/>
              <a:defRPr/>
            </a:pP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中華人民共和國香港特別行政區維護國家安全法</a:t>
            </a: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p>
          <a:p>
            <a:pPr>
              <a:spcBef>
                <a:spcPts val="600"/>
              </a:spcBef>
              <a:tabLst>
                <a:tab pos="266700" algn="l"/>
              </a:tabLst>
            </a:pPr>
            <a:r>
              <a:rPr lang="zh-TW" altLang="zh-HK" sz="2800" b="1" kern="100" dirty="0">
                <a:effectLst/>
                <a:latin typeface="Times New Roman" panose="02020603050405020304" pitchFamily="18" charset="0"/>
                <a:ea typeface="標楷體" panose="03000509000000000000" pitchFamily="65" charset="-120"/>
              </a:rPr>
              <a:t>第五條</a:t>
            </a:r>
            <a:r>
              <a:rPr lang="en-US" altLang="zh-HK" sz="2800" kern="100" dirty="0">
                <a:effectLst/>
                <a:latin typeface="Times New Roman" panose="02020603050405020304" pitchFamily="18" charset="0"/>
                <a:ea typeface="標楷體" panose="03000509000000000000" pitchFamily="65" charset="-120"/>
              </a:rPr>
              <a:t>   </a:t>
            </a:r>
            <a:r>
              <a:rPr lang="zh-TW" altLang="zh-HK" sz="2800" kern="100" dirty="0">
                <a:effectLst/>
                <a:latin typeface="Times New Roman" panose="02020603050405020304" pitchFamily="18" charset="0"/>
                <a:ea typeface="標楷體" panose="03000509000000000000" pitchFamily="65" charset="-120"/>
              </a:rPr>
              <a:t>防範、制止和懲治危害國家安全犯罪，應當堅持法治原則。法律規定為犯罪行為的，依照法律定罪處刑；法律沒有規定為犯罪行為的，不得定罪處刑。</a:t>
            </a:r>
            <a:endParaRPr lang="zh-TW" altLang="zh-HK" sz="2800" kern="100" dirty="0">
              <a:effectLst/>
              <a:latin typeface="Times New Roman" panose="02020603050405020304" pitchFamily="18" charset="0"/>
              <a:ea typeface="SimSun" panose="02010600030101010101" pitchFamily="2" charset="-122"/>
            </a:endParaRPr>
          </a:p>
          <a:p>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任何人未經司法機關判罪之前均假定無罪。保障犯罪嫌疑人、被告人和其他訴訟參與人依法享有的辯護權和其他訴訟權利。任何人已經司法程序被最終確定有罪或者宣告無罪的，不得就同一行為再予審判或者懲罰。</a:t>
            </a:r>
            <a:endParaRPr kumimoji="0" lang="zh-TW" altLang="en-US" sz="28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endParaRPr>
          </a:p>
        </p:txBody>
      </p:sp>
    </p:spTree>
    <p:extLst>
      <p:ext uri="{BB962C8B-B14F-4D97-AF65-F5344CB8AC3E}">
        <p14:creationId xmlns:p14="http://schemas.microsoft.com/office/powerpoint/2010/main" val="17266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fade">
                                      <p:cBhvr>
                                        <p:cTn id="2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7235921" y="2686340"/>
            <a:ext cx="4709993" cy="1485320"/>
          </a:xfrm>
          <a:noFill/>
        </p:spPr>
        <p:txBody>
          <a:bodyPr vert="horz" lIns="91440" tIns="45720" rIns="91440" bIns="45720" rtlCol="0" anchor="b">
            <a:noAutofit/>
          </a:bodyPr>
          <a:lstStyle/>
          <a:p>
            <a:pPr marL="228600" lvl="0" indent="-228600">
              <a:defRPr/>
            </a:pPr>
            <a:r>
              <a:rPr lang="zh-TW" altLang="en-US" sz="3600" b="1" dirty="0">
                <a:effectLst/>
              </a:rPr>
              <a:t>涉及</a:t>
            </a:r>
            <a:r>
              <a:rPr lang="en-US" altLang="zh-TW" sz="3600" b="1" dirty="0">
                <a:effectLst/>
              </a:rPr>
              <a:t>《</a:t>
            </a:r>
            <a:r>
              <a:rPr lang="zh-TW" altLang="en-US" sz="3600" b="1" dirty="0">
                <a:effectLst/>
              </a:rPr>
              <a:t>香港國安法</a:t>
            </a:r>
            <a:r>
              <a:rPr lang="en-US" altLang="zh-TW" sz="3600" b="1" dirty="0">
                <a:effectLst/>
              </a:rPr>
              <a:t>》</a:t>
            </a:r>
            <a:r>
              <a:rPr lang="zh-TW" altLang="en-US" sz="3600" b="1" dirty="0">
                <a:effectLst/>
              </a:rPr>
              <a:t>的案件在哪裡審案、犯罪者在哪裡坐牢？</a:t>
            </a:r>
            <a:endParaRPr lang="en-US" altLang="zh-HK" sz="3600" dirty="0"/>
          </a:p>
        </p:txBody>
      </p:sp>
      <p:pic>
        <p:nvPicPr>
          <p:cNvPr id="7" name="圖片 6" descr="一張含有 室內, 地板 的圖片&#10;&#10;自動產生的描述">
            <a:extLst>
              <a:ext uri="{FF2B5EF4-FFF2-40B4-BE49-F238E27FC236}">
                <a16:creationId xmlns:a16="http://schemas.microsoft.com/office/drawing/2014/main" id="{3B9B7FC7-6CA0-402D-8C2E-D922EFF4801A}"/>
              </a:ext>
            </a:extLst>
          </p:cNvPr>
          <p:cNvPicPr>
            <a:picLocks noChangeAspect="1"/>
          </p:cNvPicPr>
          <p:nvPr/>
        </p:nvPicPr>
        <p:blipFill rotWithShape="1">
          <a:blip r:embed="rId2">
            <a:extLst>
              <a:ext uri="{28A0092B-C50C-407E-A947-70E740481C1C}">
                <a14:useLocalDpi xmlns:a14="http://schemas.microsoft.com/office/drawing/2010/main" val="0"/>
              </a:ext>
            </a:extLst>
          </a:blip>
          <a:srcRect l="21296" r="10641" b="-1"/>
          <a:stretch/>
        </p:blipFill>
        <p:spPr>
          <a:xfrm>
            <a:off x="20" y="10"/>
            <a:ext cx="6992881" cy="6857990"/>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smtClean="0">
                <a:solidFill>
                  <a:prstClr val="black">
                    <a:tint val="75000"/>
                  </a:prstClr>
                </a:solidFill>
                <a:latin typeface="Calibri" panose="020F0502020204030204"/>
              </a:rPr>
              <a:pPr>
                <a:spcAft>
                  <a:spcPts val="600"/>
                </a:spcAft>
                <a:defRPr/>
              </a:pPr>
              <a:t>35</a:t>
            </a:fld>
            <a:endParaRPr lang="en-US" altLang="zh-HK">
              <a:solidFill>
                <a:prstClr val="black">
                  <a:tint val="75000"/>
                </a:prstClr>
              </a:solidFill>
              <a:latin typeface="Calibri" panose="020F0502020204030204"/>
            </a:endParaRPr>
          </a:p>
        </p:txBody>
      </p:sp>
      <p:sp>
        <p:nvSpPr>
          <p:cNvPr id="5" name="Oval 275">
            <a:extLst>
              <a:ext uri="{FF2B5EF4-FFF2-40B4-BE49-F238E27FC236}">
                <a16:creationId xmlns:a16="http://schemas.microsoft.com/office/drawing/2014/main" id="{1BB3C995-4839-4ABC-A3EE-36E8AA713CA0}"/>
              </a:ext>
            </a:extLst>
          </p:cNvPr>
          <p:cNvSpPr/>
          <p:nvPr/>
        </p:nvSpPr>
        <p:spPr>
          <a:xfrm>
            <a:off x="8664407" y="1048623"/>
            <a:ext cx="1317793"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TW" sz="48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rPr>
              <a:t>6</a:t>
            </a:r>
            <a:endParaRPr kumimoji="0" lang="zh-TW" altLang="en-US" sz="48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
        <p:nvSpPr>
          <p:cNvPr id="9" name="文字版面配置區 8">
            <a:extLst>
              <a:ext uri="{FF2B5EF4-FFF2-40B4-BE49-F238E27FC236}">
                <a16:creationId xmlns:a16="http://schemas.microsoft.com/office/drawing/2014/main" id="{D585392E-C0FF-4214-AAB5-5957D2927275}"/>
              </a:ext>
            </a:extLst>
          </p:cNvPr>
          <p:cNvSpPr>
            <a:spLocks noGrp="1"/>
          </p:cNvSpPr>
          <p:nvPr>
            <p:ph type="body" idx="1"/>
          </p:nvPr>
        </p:nvSpPr>
        <p:spPr/>
        <p:txBody>
          <a:bodyPr/>
          <a:lstStyle/>
          <a:p>
            <a:endParaRPr lang="zh-HK" altLang="en-US"/>
          </a:p>
        </p:txBody>
      </p:sp>
    </p:spTree>
    <p:extLst>
      <p:ext uri="{BB962C8B-B14F-4D97-AF65-F5344CB8AC3E}">
        <p14:creationId xmlns:p14="http://schemas.microsoft.com/office/powerpoint/2010/main" val="39769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735931" y="119037"/>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涉及</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的案件在哪裡審案、犯罪者在哪裡坐牢？</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459832"/>
            <a:ext cx="10515600" cy="5783178"/>
          </a:xfrm>
        </p:spPr>
        <p:txBody>
          <a:bodyPr vert="horz">
            <a:normAutofit/>
          </a:bodyPr>
          <a:lstStyle/>
          <a:p>
            <a:pPr marL="342900" lvl="0" indent="-342900">
              <a:lnSpc>
                <a:spcPct val="120000"/>
              </a:lnSpc>
              <a:spcBef>
                <a:spcPts val="1200"/>
              </a:spcBef>
              <a:spcAft>
                <a:spcPts val="0"/>
              </a:spcAft>
              <a:buFont typeface="Wingdings" panose="05000000000000000000" pitchFamily="2" charset="2"/>
              <a:buChar char="§"/>
            </a:pPr>
            <a:r>
              <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的管轄權，主要由香港特區行使。</a:t>
            </a: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735931" y="2212374"/>
            <a:ext cx="10311063" cy="4278094"/>
          </a:xfrm>
          <a:prstGeom prst="rect">
            <a:avLst/>
          </a:prstGeom>
          <a:noFill/>
          <a:ln>
            <a:solidFill>
              <a:srgbClr val="000099"/>
            </a:solidFill>
          </a:ln>
        </p:spPr>
        <p:txBody>
          <a:bodyPr wrap="square" rtlCol="0">
            <a:spAutoFit/>
          </a:bodyPr>
          <a:lstStyle/>
          <a:p>
            <a:pPr algn="ctr">
              <a:spcAft>
                <a:spcPts val="600"/>
              </a:spcAft>
            </a:pPr>
            <a:r>
              <a:rPr lang="zh-TW" altLang="zh-HK" sz="2800" b="1" u="sng" kern="100" dirty="0">
                <a:solidFill>
                  <a:srgbClr val="000000"/>
                </a:solidFill>
                <a:effectLst/>
                <a:latin typeface="Times New Roman" panose="02020603050405020304" pitchFamily="18" charset="0"/>
                <a:ea typeface="標楷體" panose="03000509000000000000" pitchFamily="65" charset="-120"/>
              </a:rPr>
              <a:t>第四章 案件管轄、法律適用和程序</a:t>
            </a:r>
            <a:endParaRPr lang="zh-TW" altLang="zh-HK" sz="2800" kern="100" dirty="0">
              <a:effectLst/>
              <a:latin typeface="Times New Roman" panose="02020603050405020304" pitchFamily="18" charset="0"/>
              <a:ea typeface="SimSun" panose="02010600030101010101" pitchFamily="2" charset="-122"/>
            </a:endParaRPr>
          </a:p>
          <a:p>
            <a:pPr>
              <a:spcBef>
                <a:spcPts val="600"/>
              </a:spcBef>
            </a:pPr>
            <a:r>
              <a:rPr lang="zh-TW" altLang="zh-HK" sz="2800" b="1" kern="100" dirty="0">
                <a:solidFill>
                  <a:srgbClr val="000000"/>
                </a:solidFill>
                <a:effectLst/>
                <a:latin typeface="Times New Roman" panose="02020603050405020304" pitchFamily="18" charset="0"/>
                <a:ea typeface="標楷體" panose="03000509000000000000" pitchFamily="65" charset="-120"/>
              </a:rPr>
              <a:t>第四十條 </a:t>
            </a:r>
            <a:r>
              <a:rPr lang="zh-TW" altLang="zh-HK" sz="2800" kern="100" dirty="0">
                <a:solidFill>
                  <a:srgbClr val="000000"/>
                </a:solidFill>
                <a:effectLst/>
                <a:latin typeface="Times New Roman" panose="02020603050405020304" pitchFamily="18" charset="0"/>
                <a:ea typeface="標楷體" panose="03000509000000000000" pitchFamily="65" charset="-120"/>
              </a:rPr>
              <a:t>香港特別行政區對本法規定的犯罪案件行使管轄權，但本法第五十五條規定的情形除外。</a:t>
            </a:r>
            <a:endParaRPr lang="zh-TW" altLang="zh-HK" sz="2800" kern="100" dirty="0">
              <a:effectLst/>
              <a:latin typeface="Times New Roman" panose="02020603050405020304" pitchFamily="18" charset="0"/>
              <a:ea typeface="SimSun" panose="02010600030101010101" pitchFamily="2" charset="-122"/>
            </a:endParaRPr>
          </a:p>
          <a:p>
            <a:pPr>
              <a:spcBef>
                <a:spcPts val="600"/>
              </a:spcBef>
            </a:pPr>
            <a:r>
              <a:rPr lang="zh-TW" altLang="zh-HK" sz="2800" b="1" kern="100" dirty="0">
                <a:solidFill>
                  <a:srgbClr val="000000"/>
                </a:solidFill>
                <a:latin typeface="Times New Roman" panose="02020603050405020304" pitchFamily="18" charset="0"/>
                <a:ea typeface="標楷體" panose="03000509000000000000" pitchFamily="65" charset="-120"/>
              </a:rPr>
              <a:t>第四十一條 </a:t>
            </a:r>
            <a:r>
              <a:rPr lang="zh-TW" altLang="zh-HK" sz="2800" kern="100" dirty="0">
                <a:solidFill>
                  <a:srgbClr val="000000"/>
                </a:solidFill>
                <a:effectLst/>
                <a:latin typeface="Times New Roman" panose="02020603050405020304" pitchFamily="18" charset="0"/>
                <a:ea typeface="標楷體" panose="03000509000000000000" pitchFamily="65" charset="-120"/>
              </a:rPr>
              <a:t>香港特別行政區管轄危害國家安全犯罪案件的立案偵查、檢控、審判和刑罰的執行等訴訟程序事宜，適用本法和香港特別行政區本地法律。</a:t>
            </a:r>
            <a:endParaRPr lang="zh-TW" altLang="zh-HK" sz="2800" kern="100" dirty="0">
              <a:effectLst/>
              <a:latin typeface="Times New Roman" panose="02020603050405020304" pitchFamily="18" charset="0"/>
              <a:ea typeface="SimSun" panose="02010600030101010101" pitchFamily="2" charset="-122"/>
            </a:endParaRPr>
          </a:p>
          <a:p>
            <a:pPr>
              <a:spcBef>
                <a:spcPts val="600"/>
              </a:spcBef>
            </a:pPr>
            <a:r>
              <a:rPr lang="zh-TW" altLang="zh-HK" sz="2800" b="1" kern="100" dirty="0">
                <a:solidFill>
                  <a:srgbClr val="000000"/>
                </a:solidFill>
                <a:latin typeface="Times New Roman" panose="02020603050405020304" pitchFamily="18" charset="0"/>
                <a:ea typeface="標楷體" panose="03000509000000000000" pitchFamily="65" charset="-120"/>
              </a:rPr>
              <a:t>第四十五條 </a:t>
            </a:r>
            <a:r>
              <a:rPr lang="zh-TW" altLang="zh-HK" sz="2800" kern="100" dirty="0">
                <a:solidFill>
                  <a:srgbClr val="000000"/>
                </a:solidFill>
                <a:effectLst/>
                <a:latin typeface="Times New Roman" panose="02020603050405020304" pitchFamily="18" charset="0"/>
                <a:ea typeface="標楷體" panose="03000509000000000000" pitchFamily="65" charset="-120"/>
              </a:rPr>
              <a:t>除本法另有規定外，裁判法院、區域法院、高等法院和終審法院應當按照香港特別行政區的其他法律處理就危害國家安全犯罪案件提起的刑事檢控程序。</a:t>
            </a:r>
            <a:endParaRPr lang="zh-TW" altLang="zh-HK"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771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涉及</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的案件在哪裡審案、犯罪者在哪裡坐牢？</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040986"/>
            <a:ext cx="10515600" cy="4542376"/>
          </a:xfrm>
        </p:spPr>
        <p:txBody>
          <a:bodyPr vert="horz">
            <a:normAutofit lnSpcReduction="10000"/>
          </a:bodyPr>
          <a:lstStyle/>
          <a:p>
            <a:pPr marL="0" lvl="0" indent="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所謂</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的管轄權，是指哪些權力？除特殊情形外，由誰行使？</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一般而言，《香港國安法》的犯罪案件，是按香港慣用的普通法還是內地慣用的成文法處理</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marL="0" indent="0" algn="just">
              <a:buNone/>
              <a:tabLst>
                <a:tab pos="450215" algn="l"/>
              </a:tabLst>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簡單地說，觸犯《香港國安法》的犯罪案件，是在哪裡審理？刑罰在哪裡執行？</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14224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8805DF4-677D-4E29-9050-4BFC6F0856E0}"/>
              </a:ext>
            </a:extLst>
          </p:cNvPr>
          <p:cNvSpPr>
            <a:spLocks noGrp="1"/>
          </p:cNvSpPr>
          <p:nvPr>
            <p:ph type="sldNum" sz="quarter" idx="12"/>
          </p:nvPr>
        </p:nvSpPr>
        <p:spPr/>
        <p:txBody>
          <a:bodyPr/>
          <a:lstStyle/>
          <a:p>
            <a:pPr>
              <a:defRPr/>
            </a:pPr>
            <a:fld id="{395E0AF8-DB7D-45E8-895C-C275EF822CF5}" type="slidenum">
              <a:rPr lang="en-US" altLang="zh-TW" smtClean="0"/>
              <a:t>38</a:t>
            </a:fld>
            <a:endParaRPr lang="en-US" altLang="zh-TW"/>
          </a:p>
        </p:txBody>
      </p:sp>
      <p:pic>
        <p:nvPicPr>
          <p:cNvPr id="3" name="圖片 2" descr="司法機構】香港終審法院的權力，確保本港上訴權有效運作|梁浩然律師專欄| BusinessFocus">
            <a:extLst>
              <a:ext uri="{FF2B5EF4-FFF2-40B4-BE49-F238E27FC236}">
                <a16:creationId xmlns:a16="http://schemas.microsoft.com/office/drawing/2014/main" id="{6A9489A9-648F-4EB0-A924-B11C7146EC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4" y="136524"/>
            <a:ext cx="7460749" cy="5823284"/>
          </a:xfrm>
          <a:prstGeom prst="rect">
            <a:avLst/>
          </a:prstGeom>
          <a:noFill/>
          <a:ln>
            <a:noFill/>
          </a:ln>
        </p:spPr>
      </p:pic>
      <p:sp>
        <p:nvSpPr>
          <p:cNvPr id="4" name="文字方塊 3">
            <a:extLst>
              <a:ext uri="{FF2B5EF4-FFF2-40B4-BE49-F238E27FC236}">
                <a16:creationId xmlns:a16="http://schemas.microsoft.com/office/drawing/2014/main" id="{103C03D6-209D-4260-8A70-EEB7B3B2F91C}"/>
              </a:ext>
            </a:extLst>
          </p:cNvPr>
          <p:cNvSpPr txBox="1"/>
          <p:nvPr/>
        </p:nvSpPr>
        <p:spPr>
          <a:xfrm>
            <a:off x="1588168" y="6079958"/>
            <a:ext cx="8037095" cy="523220"/>
          </a:xfrm>
          <a:prstGeom prst="rect">
            <a:avLst/>
          </a:prstGeom>
          <a:noFill/>
        </p:spPr>
        <p:txBody>
          <a:bodyPr wrap="square" rtlCol="0">
            <a:spAutoFit/>
          </a:bodyPr>
          <a:lstStyle/>
          <a:p>
            <a:r>
              <a:rPr lang="zh-TW" altLang="en-US" sz="2800" b="1" dirty="0">
                <a:latin typeface="標楷體" panose="03000509000000000000" pitchFamily="65" charset="-120"/>
                <a:ea typeface="標楷體" panose="03000509000000000000" pitchFamily="65" charset="-120"/>
              </a:rPr>
              <a:t>中央政府會隨便把涉嫌犯解往內地審訊與執行刑囚？</a:t>
            </a:r>
            <a:endParaRPr lang="zh-HK"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4732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17398" y="0"/>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涉及</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的案件在哪裡審案、犯罪者在哪裡坐牢？</a:t>
            </a:r>
            <a:endParaRPr lang="zh-HK" altLang="en-US" dirty="0"/>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20316" y="1233971"/>
            <a:ext cx="11951367" cy="5509200"/>
          </a:xfrm>
          <a:prstGeom prst="rect">
            <a:avLst/>
          </a:prstGeom>
          <a:noFill/>
          <a:ln>
            <a:solidFill>
              <a:srgbClr val="000099"/>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TW" altLang="en-US" sz="28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德國之聲網站對</a:t>
            </a:r>
            <a:r>
              <a:rPr kumimoji="0" lang="en-US" altLang="zh-TW" sz="28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8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香港國安法</a:t>
            </a:r>
            <a:r>
              <a:rPr kumimoji="0" lang="en-US" altLang="zh-TW" sz="28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8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的質疑</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        國安罪行可以“送中”審判。根據第</a:t>
            </a:r>
            <a:r>
              <a:rPr kumimoji="0" lang="en-US" altLang="zh-TW"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55</a:t>
            </a: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條及第</a:t>
            </a:r>
            <a:r>
              <a:rPr kumimoji="0" lang="en-US" altLang="zh-TW"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56</a:t>
            </a: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條，駐港國安公署可對三種情況實施管轄權，包括：一）案件涉及外國或者境外勢力介入；二）出現特區政府無法有效執行國安法的嚴重情況；三）國安面臨重大現實威脅。</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        如符合以上條件，經特區政府或國安公署提出，並報中央政府批准，公署即可對有關案件行使管轄權。這意味著公署可以單方面啟動有關程序，港府沒有反對權。</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        國安公署接手調查案件後，會由中國最高人民檢察院檢控，中國最高人民法院審訊。立案偵查丶審查起訴丶審判和刑罰的執行等訴訟程序，將按</a:t>
            </a:r>
            <a:r>
              <a:rPr kumimoji="0" lang="en-US" altLang="zh-TW"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中華人民共和國刑事訴訟法</a:t>
            </a:r>
            <a:r>
              <a:rPr kumimoji="0" lang="en-US" altLang="zh-TW"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8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等法律規定。</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李澄欣，</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《10</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個爭議點一文看懂港版國安法</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，德國之聲網站，</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2020</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年</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7</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月</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1 </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日，見</a:t>
            </a:r>
            <a:r>
              <a:rPr kumimoji="0" lang="en-US" altLang="zh-TW" sz="1400" i="0" strike="noStrike" kern="100" cap="none" spc="0" normalizeH="0" baseline="0" noProof="0" dirty="0">
                <a:ln>
                  <a:noFill/>
                </a:ln>
                <a:solidFill>
                  <a:srgbClr val="3333FF"/>
                </a:solidFill>
                <a:effectLst/>
                <a:uLnTx/>
                <a:uFillTx/>
                <a:latin typeface="Times New Roman" panose="02020603050405020304" pitchFamily="18" charset="0"/>
                <a:ea typeface="標楷體" panose="03000509000000000000" pitchFamily="65" charset="-120"/>
                <a:cs typeface="+mn-cs"/>
                <a:hlinkClick r:id="rId2">
                  <a:extLst>
                    <a:ext uri="{A12FA001-AC4F-418D-AE19-62706E023703}">
                      <ahyp:hlinkClr xmlns:ahyp="http://schemas.microsoft.com/office/drawing/2018/hyperlinkcolor" val="tx"/>
                    </a:ext>
                  </a:extLst>
                </a:hlinkClick>
              </a:rPr>
              <a:t>https://www.dw.com/zh/10%E4%B8%AA%E4%BA%89%E8%AE%AE%E7%82%B9-%E4%B8%80%E6%96%87%E7%9C%8B%E6%87%82%E6%B8%AF%E7%89%88%E5%9B%BD%E5%AE%89%E6%B3%95/a-54009495</a:t>
            </a:r>
            <a:r>
              <a:rPr kumimoji="0" lang="en-US" altLang="zh-TW" sz="1400" i="0" strike="noStrike" kern="100" cap="none" spc="0" normalizeH="0" baseline="0" noProof="0" dirty="0">
                <a:ln>
                  <a:noFill/>
                </a:ln>
                <a:solidFill>
                  <a:srgbClr val="3333FF"/>
                </a:solidFill>
                <a:effectLst/>
                <a:uLnTx/>
                <a:uFillTx/>
                <a:latin typeface="Times New Roman" panose="02020603050405020304" pitchFamily="18" charset="0"/>
                <a:ea typeface="標楷體" panose="03000509000000000000" pitchFamily="65" charset="-120"/>
                <a:cs typeface="+mn-cs"/>
              </a:rPr>
              <a:t> </a:t>
            </a:r>
          </a:p>
        </p:txBody>
      </p:sp>
    </p:spTree>
    <p:extLst>
      <p:ext uri="{BB962C8B-B14F-4D97-AF65-F5344CB8AC3E}">
        <p14:creationId xmlns:p14="http://schemas.microsoft.com/office/powerpoint/2010/main" val="558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1329070"/>
            <a:ext cx="11183112" cy="5185181"/>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endParaRPr lang="zh-TW" altLang="en-US"/>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237423"/>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針對的是什麼人？</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0"/>
            <a:ext cx="11183112" cy="5401339"/>
          </a:xfrm>
          <a:ln>
            <a:noFill/>
          </a:ln>
        </p:spPr>
        <p:txBody>
          <a:bodyPr vert="horz">
            <a:normAutofit/>
          </a:bodyPr>
          <a:lstStyle/>
          <a:p>
            <a:pPr marL="0" lvl="0" indent="0">
              <a:lnSpc>
                <a:spcPts val="3000"/>
              </a:lnSpc>
              <a:spcAft>
                <a:spcPts val="1200"/>
              </a:spcAft>
              <a:buNone/>
              <a:defRPr/>
            </a:pPr>
            <a:r>
              <a:rPr lang="en-US" altLang="zh-TW" sz="3200" b="1" u="sng" dirty="0">
                <a:solidFill>
                  <a:prstClr val="black"/>
                </a:solidFill>
                <a:latin typeface="標楷體" panose="03000509000000000000" pitchFamily="65" charset="-120"/>
                <a:ea typeface="標楷體" panose="03000509000000000000" pitchFamily="65" charset="-120"/>
              </a:rPr>
              <a:t>《</a:t>
            </a:r>
            <a:r>
              <a:rPr lang="zh-TW" altLang="en-US" sz="3200" b="1" u="sng" dirty="0">
                <a:solidFill>
                  <a:prstClr val="black"/>
                </a:solidFill>
                <a:latin typeface="標楷體" panose="03000509000000000000" pitchFamily="65" charset="-120"/>
                <a:ea typeface="標楷體" panose="03000509000000000000" pitchFamily="65" charset="-120"/>
              </a:rPr>
              <a:t>香港國安法</a:t>
            </a:r>
            <a:r>
              <a:rPr lang="en-US" altLang="zh-TW" sz="3200" b="1" u="sng" dirty="0">
                <a:solidFill>
                  <a:prstClr val="black"/>
                </a:solidFill>
                <a:latin typeface="標楷體" panose="03000509000000000000" pitchFamily="65" charset="-120"/>
                <a:ea typeface="標楷體" panose="03000509000000000000" pitchFamily="65" charset="-120"/>
              </a:rPr>
              <a:t>》</a:t>
            </a:r>
            <a:r>
              <a:rPr lang="zh-TW" altLang="en-US" sz="3200" b="1" u="sng" dirty="0">
                <a:solidFill>
                  <a:prstClr val="black"/>
                </a:solidFill>
                <a:latin typeface="標楷體" panose="03000509000000000000" pitchFamily="65" charset="-120"/>
                <a:ea typeface="標楷體" panose="03000509000000000000" pitchFamily="65" charset="-120"/>
              </a:rPr>
              <a:t>只針對極少數違法的人。</a:t>
            </a:r>
            <a:endParaRPr lang="en-US" altLang="zh-TW" sz="3200" b="1" u="sng" dirty="0">
              <a:solidFill>
                <a:prstClr val="black"/>
              </a:solidFill>
              <a:latin typeface="標楷體" panose="03000509000000000000" pitchFamily="65" charset="-120"/>
              <a:ea typeface="標楷體" panose="03000509000000000000" pitchFamily="65" charset="-120"/>
            </a:endParaRPr>
          </a:p>
          <a:p>
            <a:pPr marL="0" lvl="0" indent="0" algn="ctr">
              <a:lnSpc>
                <a:spcPts val="3000"/>
              </a:lnSpc>
              <a:buNone/>
              <a:defRPr/>
            </a:pP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fld id="{10E6A508-BB07-4B8A-901D-15D03AC66BA5}" type="slidenum">
              <a:rPr lang="zh-HK" altLang="en-US" smtClean="0"/>
              <a:t>4</a:t>
            </a:fld>
            <a:endParaRPr lang="zh-HK" altLang="en-US"/>
          </a:p>
        </p:txBody>
      </p:sp>
      <p:sp>
        <p:nvSpPr>
          <p:cNvPr id="6" name="文字方塊 5">
            <a:extLst>
              <a:ext uri="{FF2B5EF4-FFF2-40B4-BE49-F238E27FC236}">
                <a16:creationId xmlns:a16="http://schemas.microsoft.com/office/drawing/2014/main" id="{FD88E1E7-664E-4FE7-B2A7-4A6B7A51C9E2}"/>
              </a:ext>
            </a:extLst>
          </p:cNvPr>
          <p:cNvSpPr txBox="1"/>
          <p:nvPr/>
        </p:nvSpPr>
        <p:spPr>
          <a:xfrm>
            <a:off x="504444" y="2132575"/>
            <a:ext cx="11183112" cy="45037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zh-HK" sz="3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……中央為香港維護國家安全立法是合憲、合法、合情、合理的，不會影響香港的高度自治、司法獨立和法治，包括律政司的刑事檢</a:t>
            </a:r>
            <a:r>
              <a:rPr kumimoji="0" lang="zh-HK" altLang="zh-HK" sz="3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察</a:t>
            </a:r>
            <a:r>
              <a:rPr kumimoji="0" lang="zh-TW" altLang="zh-HK" sz="3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工作不受任何干涉，也不會影響香港市民的合法權益；</a:t>
            </a:r>
            <a:r>
              <a:rPr kumimoji="0" lang="zh-TW" altLang="zh-HK" sz="3200" b="1" i="1"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針對的是極少數</a:t>
            </a:r>
            <a:r>
              <a:rPr kumimoji="0" lang="zh-TW" altLang="zh-HK" sz="3200" b="1" i="1" strike="noStrike" kern="1200" cap="none" spc="0" normalizeH="0" baseline="0" noProof="0" dirty="0">
                <a:ln>
                  <a:noFill/>
                </a:ln>
                <a:effectLst/>
                <a:uLnTx/>
                <a:uFillTx/>
                <a:latin typeface="標楷體" panose="03000509000000000000" pitchFamily="65" charset="-120"/>
                <a:ea typeface="標楷體" panose="03000509000000000000" pitchFamily="65" charset="-120"/>
              </a:rPr>
              <a:t>觸犯《港區國安法》規定的四類嚴重危害國家安全罪</a:t>
            </a:r>
            <a:r>
              <a:rPr kumimoji="0" lang="zh-TW" altLang="zh-HK" sz="3200" b="1" i="1"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的人</a:t>
            </a:r>
            <a:r>
              <a:rPr kumimoji="0" lang="zh-TW" altLang="zh-HK" sz="3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，保護的是絕大多數市民的生命財產、基本權利和自由。</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zh-HK"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頁</a:t>
            </a:r>
            <a:r>
              <a:rPr kumimoji="0" lang="en-US" altLang="zh-HK"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2</a:t>
            </a:r>
            <a:r>
              <a:rPr kumimoji="0" lang="zh-TW" altLang="zh-HK"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，《中華人民共和國香港特別行政區維護國家安全法》小冊子，</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  </a:t>
            </a:r>
            <a:r>
              <a:rPr kumimoji="0" lang="zh-TW" altLang="zh-HK"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香港政府新聞處</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zh-HK"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資料來源：</a:t>
            </a:r>
            <a:r>
              <a:rPr kumimoji="0" lang="en-US" altLang="zh-HK" sz="2400" b="0" i="0" u="sng"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https://www.isd.gov.hk/nationalsecurity/chi/pdf/NSL_QnA_Book.pdf</a:t>
            </a:r>
            <a:r>
              <a:rPr kumimoji="0" lang="en-US" altLang="zh-HK" sz="2400" b="0" i="0" u="sng"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rPr>
              <a:t> </a:t>
            </a:r>
            <a:r>
              <a:rPr kumimoji="0" lang="en-US" altLang="zh-HK" sz="2400" b="0" i="0" u="none"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rPr>
              <a:t> </a:t>
            </a:r>
            <a:endParaRPr kumimoji="0" lang="zh-TW" altLang="zh-HK" sz="2400" b="0" i="0" u="none"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02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涉及</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的案件在哪裡審案、犯罪者在哪裡坐牢？</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040986"/>
            <a:ext cx="10515600" cy="4542376"/>
          </a:xfrm>
        </p:spPr>
        <p:txBody>
          <a:bodyPr vert="horz">
            <a:normAutofit lnSpcReduction="10000"/>
          </a:bodyPr>
          <a:lstStyle/>
          <a:p>
            <a:pPr marL="0" lvl="0" indent="0">
              <a:spcBef>
                <a:spcPts val="300"/>
              </a:spcBef>
              <a:spcAft>
                <a:spcPts val="0"/>
              </a:spcAft>
              <a:buFont typeface="Wingdings" panose="05000000000000000000" pitchFamily="2" charset="2"/>
              <a:buChar char="§"/>
            </a:pPr>
            <a:r>
              <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據上文，駐港國安公署可在情況一對《香港國安法》行使管轄權。何解</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一般而言，《香港國安法》的犯罪案件，是按香港慣用的普通法還是內地慣用的成文法處理</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marL="0" indent="0" algn="just">
              <a:buNone/>
              <a:tabLst>
                <a:tab pos="450215" algn="l"/>
              </a:tabLst>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HK"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上</a:t>
            </a:r>
            <a:r>
              <a:rPr lang="zh-HK"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三種導致駐港國安公署行使管轄權的情況會經常發生嗎</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10535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標題 1">
            <a:extLst>
              <a:ext uri="{FF2B5EF4-FFF2-40B4-BE49-F238E27FC236}">
                <a16:creationId xmlns:a16="http://schemas.microsoft.com/office/drawing/2014/main" id="{55EBE227-2394-4CB9-B79A-CD03243839A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defTabSz="914400" eaLnBrk="1" hangingPunct="1">
              <a:lnSpc>
                <a:spcPct val="90000"/>
              </a:lnSpc>
            </a:pPr>
            <a:r>
              <a:rPr lang="zh-TW" altLang="en-US" b="1" u="sng" kern="1200" dirty="0">
                <a:solidFill>
                  <a:schemeClr val="tx1"/>
                </a:solidFill>
                <a:effectLst/>
                <a:latin typeface="標楷體" panose="03000509000000000000" pitchFamily="65" charset="-120"/>
                <a:ea typeface="標楷體" panose="03000509000000000000" pitchFamily="65" charset="-120"/>
                <a:cs typeface="+mj-cs"/>
              </a:rPr>
              <a:t>附錄</a:t>
            </a:r>
            <a:endParaRPr lang="en-US" altLang="zh-HK" kern="1200" dirty="0">
              <a:solidFill>
                <a:schemeClr val="tx1"/>
              </a:solidFill>
              <a:latin typeface="標楷體" panose="03000509000000000000" pitchFamily="65" charset="-120"/>
              <a:ea typeface="標楷體" panose="03000509000000000000" pitchFamily="65" charset="-120"/>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直排文字版面配置區 2">
            <a:extLst>
              <a:ext uri="{FF2B5EF4-FFF2-40B4-BE49-F238E27FC236}">
                <a16:creationId xmlns:a16="http://schemas.microsoft.com/office/drawing/2014/main" id="{FD9EC930-2BD8-4565-A1E7-33E22AD01A4D}"/>
              </a:ext>
            </a:extLst>
          </p:cNvPr>
          <p:cNvSpPr>
            <a:spLocks noGrp="1"/>
          </p:cNvSpPr>
          <p:nvPr>
            <p:ph type="body" orient="vert" idx="1"/>
          </p:nvPr>
        </p:nvSpPr>
        <p:spPr>
          <a:xfrm>
            <a:off x="1120690" y="1517512"/>
            <a:ext cx="10515600" cy="4351338"/>
          </a:xfrm>
        </p:spPr>
        <p:txBody>
          <a:bodyPr vert="horz" lIns="91440" tIns="45720" rIns="91440" bIns="45720" rtlCol="0">
            <a:normAutofit/>
          </a:bodyPr>
          <a:lstStyle/>
          <a:p>
            <a:pPr marL="0" indent="-228600" defTabSz="914400" eaLnBrk="1" hangingPunct="1">
              <a:lnSpc>
                <a:spcPct val="90000"/>
              </a:lnSpc>
              <a:spcAft>
                <a:spcPts val="1200"/>
              </a:spcAft>
            </a:pPr>
            <a:r>
              <a:rPr lang="en-US" altLang="zh-TW" sz="2200" b="1" u="sng" dirty="0">
                <a:latin typeface="標楷體" panose="03000509000000000000" pitchFamily="65" charset="-120"/>
                <a:ea typeface="標楷體" panose="03000509000000000000" pitchFamily="65" charset="-120"/>
                <a:cs typeface="+mn-cs"/>
              </a:rPr>
              <a:t>《</a:t>
            </a:r>
            <a:r>
              <a:rPr lang="zh-TW" altLang="en-US" sz="2200" b="1" u="sng" dirty="0">
                <a:latin typeface="標楷體" panose="03000509000000000000" pitchFamily="65" charset="-120"/>
                <a:ea typeface="標楷體" panose="03000509000000000000" pitchFamily="65" charset="-120"/>
                <a:cs typeface="+mn-cs"/>
              </a:rPr>
              <a:t>香港國安法</a:t>
            </a:r>
            <a:r>
              <a:rPr lang="en-US" altLang="zh-TW" sz="2200" b="1" u="sng" dirty="0">
                <a:latin typeface="標楷體" panose="03000509000000000000" pitchFamily="65" charset="-120"/>
                <a:ea typeface="標楷體" panose="03000509000000000000" pitchFamily="65" charset="-120"/>
                <a:cs typeface="+mn-cs"/>
              </a:rPr>
              <a:t>》</a:t>
            </a:r>
            <a:r>
              <a:rPr lang="zh-TW" altLang="en-US" sz="2200" b="1" u="sng" dirty="0">
                <a:latin typeface="標楷體" panose="03000509000000000000" pitchFamily="65" charset="-120"/>
                <a:ea typeface="標楷體" panose="03000509000000000000" pitchFamily="65" charset="-120"/>
                <a:cs typeface="+mn-cs"/>
              </a:rPr>
              <a:t>第五十五、五十六條原文</a:t>
            </a:r>
          </a:p>
          <a:p>
            <a:pPr marL="0" indent="-228600" defTabSz="914400" eaLnBrk="1" hangingPunct="1">
              <a:lnSpc>
                <a:spcPct val="90000"/>
              </a:lnSpc>
            </a:pPr>
            <a:r>
              <a:rPr lang="zh-TW" altLang="en-US" sz="2200" b="1" u="sng" dirty="0">
                <a:latin typeface="標楷體" panose="03000509000000000000" pitchFamily="65" charset="-120"/>
                <a:ea typeface="標楷體" panose="03000509000000000000" pitchFamily="65" charset="-120"/>
                <a:cs typeface="+mn-cs"/>
              </a:rPr>
              <a:t>第五十五條  </a:t>
            </a:r>
            <a:r>
              <a:rPr lang="zh-TW" altLang="en-US" sz="2200" dirty="0">
                <a:latin typeface="標楷體" panose="03000509000000000000" pitchFamily="65" charset="-120"/>
                <a:ea typeface="標楷體" panose="03000509000000000000" pitchFamily="65" charset="-120"/>
                <a:cs typeface="+mn-cs"/>
              </a:rPr>
              <a:t>有以下情形之一的，經香港特別行政區政府或者駐香港特別行政區維護國家安全公署提出，並報中央人民政府批准，由駐香港特別行政區維護國家安全公署對本法規定的危害國家安全犯罪案件行使管轄權：</a:t>
            </a:r>
          </a:p>
          <a:p>
            <a:pPr marL="0" indent="-228600" defTabSz="914400" eaLnBrk="1" hangingPunct="1">
              <a:lnSpc>
                <a:spcPct val="90000"/>
              </a:lnSpc>
            </a:pPr>
            <a:r>
              <a:rPr lang="en-US" altLang="zh-TW" sz="2200" dirty="0">
                <a:latin typeface="標楷體" panose="03000509000000000000" pitchFamily="65" charset="-120"/>
                <a:ea typeface="標楷體" panose="03000509000000000000" pitchFamily="65" charset="-120"/>
                <a:cs typeface="+mn-cs"/>
              </a:rPr>
              <a:t>( </a:t>
            </a:r>
            <a:r>
              <a:rPr lang="zh-TW" altLang="en-US" sz="2200" dirty="0">
                <a:latin typeface="標楷體" panose="03000509000000000000" pitchFamily="65" charset="-120"/>
                <a:ea typeface="標楷體" panose="03000509000000000000" pitchFamily="65" charset="-120"/>
                <a:cs typeface="+mn-cs"/>
              </a:rPr>
              <a:t>一 </a:t>
            </a:r>
            <a:r>
              <a:rPr lang="en-US" altLang="zh-TW" sz="2200" dirty="0">
                <a:latin typeface="標楷體" panose="03000509000000000000" pitchFamily="65" charset="-120"/>
                <a:ea typeface="標楷體" panose="03000509000000000000" pitchFamily="65" charset="-120"/>
                <a:cs typeface="+mn-cs"/>
              </a:rPr>
              <a:t>) </a:t>
            </a:r>
            <a:r>
              <a:rPr lang="zh-TW" altLang="en-US" sz="2200" dirty="0">
                <a:latin typeface="標楷體" panose="03000509000000000000" pitchFamily="65" charset="-120"/>
                <a:ea typeface="標楷體" panose="03000509000000000000" pitchFamily="65" charset="-120"/>
                <a:cs typeface="+mn-cs"/>
              </a:rPr>
              <a:t>案件涉及外國或者境外勢力介入的複雜情況，香港特別行政區管轄確有困難的；</a:t>
            </a:r>
          </a:p>
          <a:p>
            <a:pPr marL="0" indent="-228600" defTabSz="914400" eaLnBrk="1" hangingPunct="1">
              <a:lnSpc>
                <a:spcPct val="90000"/>
              </a:lnSpc>
            </a:pPr>
            <a:r>
              <a:rPr lang="en-US" altLang="zh-TW" sz="2200" dirty="0">
                <a:latin typeface="標楷體" panose="03000509000000000000" pitchFamily="65" charset="-120"/>
                <a:ea typeface="標楷體" panose="03000509000000000000" pitchFamily="65" charset="-120"/>
                <a:cs typeface="+mn-cs"/>
              </a:rPr>
              <a:t>( </a:t>
            </a:r>
            <a:r>
              <a:rPr lang="zh-TW" altLang="en-US" sz="2200" dirty="0">
                <a:latin typeface="標楷體" panose="03000509000000000000" pitchFamily="65" charset="-120"/>
                <a:ea typeface="標楷體" panose="03000509000000000000" pitchFamily="65" charset="-120"/>
                <a:cs typeface="+mn-cs"/>
              </a:rPr>
              <a:t>二 </a:t>
            </a:r>
            <a:r>
              <a:rPr lang="en-US" altLang="zh-TW" sz="2200" dirty="0">
                <a:latin typeface="標楷體" panose="03000509000000000000" pitchFamily="65" charset="-120"/>
                <a:ea typeface="標楷體" panose="03000509000000000000" pitchFamily="65" charset="-120"/>
                <a:cs typeface="+mn-cs"/>
              </a:rPr>
              <a:t>) </a:t>
            </a:r>
            <a:r>
              <a:rPr lang="zh-TW" altLang="en-US" sz="2200" dirty="0">
                <a:latin typeface="標楷體" panose="03000509000000000000" pitchFamily="65" charset="-120"/>
                <a:ea typeface="標楷體" panose="03000509000000000000" pitchFamily="65" charset="-120"/>
                <a:cs typeface="+mn-cs"/>
              </a:rPr>
              <a:t>出現香港特別行政區政府無法有效執行本法的嚴重情況的；</a:t>
            </a:r>
          </a:p>
          <a:p>
            <a:pPr marL="0" indent="-228600" defTabSz="914400" eaLnBrk="1" hangingPunct="1">
              <a:lnSpc>
                <a:spcPct val="90000"/>
              </a:lnSpc>
            </a:pPr>
            <a:r>
              <a:rPr lang="en-US" altLang="zh-TW" sz="2200" dirty="0">
                <a:latin typeface="標楷體" panose="03000509000000000000" pitchFamily="65" charset="-120"/>
                <a:ea typeface="標楷體" panose="03000509000000000000" pitchFamily="65" charset="-120"/>
                <a:cs typeface="+mn-cs"/>
              </a:rPr>
              <a:t>( </a:t>
            </a:r>
            <a:r>
              <a:rPr lang="zh-TW" altLang="en-US" sz="2200" dirty="0">
                <a:latin typeface="標楷體" panose="03000509000000000000" pitchFamily="65" charset="-120"/>
                <a:ea typeface="標楷體" panose="03000509000000000000" pitchFamily="65" charset="-120"/>
                <a:cs typeface="+mn-cs"/>
              </a:rPr>
              <a:t>三 </a:t>
            </a:r>
            <a:r>
              <a:rPr lang="en-US" altLang="zh-TW" sz="2200" dirty="0">
                <a:latin typeface="標楷體" panose="03000509000000000000" pitchFamily="65" charset="-120"/>
                <a:ea typeface="標楷體" panose="03000509000000000000" pitchFamily="65" charset="-120"/>
                <a:cs typeface="+mn-cs"/>
              </a:rPr>
              <a:t>) </a:t>
            </a:r>
            <a:r>
              <a:rPr lang="zh-TW" altLang="en-US" sz="2200" dirty="0">
                <a:latin typeface="標楷體" panose="03000509000000000000" pitchFamily="65" charset="-120"/>
                <a:ea typeface="標楷體" panose="03000509000000000000" pitchFamily="65" charset="-120"/>
                <a:cs typeface="+mn-cs"/>
              </a:rPr>
              <a:t>出現國家安全面臨重大現實威脅的情況的。</a:t>
            </a:r>
          </a:p>
          <a:p>
            <a:pPr marL="0" indent="-228600" defTabSz="914400" eaLnBrk="1" hangingPunct="1">
              <a:lnSpc>
                <a:spcPct val="90000"/>
              </a:lnSpc>
            </a:pPr>
            <a:r>
              <a:rPr lang="zh-TW" altLang="en-US" sz="2200" b="1" u="sng" dirty="0">
                <a:latin typeface="標楷體" panose="03000509000000000000" pitchFamily="65" charset="-120"/>
                <a:ea typeface="標楷體" panose="03000509000000000000" pitchFamily="65" charset="-120"/>
                <a:cs typeface="+mn-cs"/>
              </a:rPr>
              <a:t>第五十六條  </a:t>
            </a:r>
            <a:r>
              <a:rPr lang="zh-TW" altLang="en-US" sz="2200" dirty="0">
                <a:latin typeface="標楷體" panose="03000509000000000000" pitchFamily="65" charset="-120"/>
                <a:ea typeface="標楷體" panose="03000509000000000000" pitchFamily="65" charset="-120"/>
                <a:cs typeface="+mn-cs"/>
              </a:rPr>
              <a:t>根據本法第五十五條規定管轄有關危害國家安全犯罪案件時，由駐香港特別行政區維護國家安全公署負責立案偵查，最高人民檢察院指定有關檢察機關行使檢察權，最高人民法院指定有關法院行使審判權。</a:t>
            </a:r>
            <a:endParaRPr lang="en-US" altLang="zh-HK" sz="2200" dirty="0">
              <a:latin typeface="標楷體" panose="03000509000000000000" pitchFamily="65" charset="-120"/>
              <a:ea typeface="標楷體" panose="03000509000000000000" pitchFamily="65" charset="-120"/>
              <a:cs typeface="+mn-cs"/>
            </a:endParaRP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smtClean="0">
                <a:solidFill>
                  <a:schemeClr val="tx1">
                    <a:tint val="75000"/>
                  </a:schemeClr>
                </a:solidFill>
                <a:latin typeface="+mn-lt"/>
              </a:rPr>
              <a:pPr>
                <a:spcAft>
                  <a:spcPts val="600"/>
                </a:spcAft>
                <a:defRPr/>
              </a:pPr>
              <a:t>41</a:t>
            </a:fld>
            <a:endParaRPr lang="en-US" altLang="zh-TW">
              <a:solidFill>
                <a:schemeClr val="tx1">
                  <a:tint val="75000"/>
                </a:schemeClr>
              </a:solidFill>
              <a:latin typeface="+mn-lt"/>
            </a:endParaRPr>
          </a:p>
        </p:txBody>
      </p:sp>
    </p:spTree>
    <p:extLst>
      <p:ext uri="{BB962C8B-B14F-4D97-AF65-F5344CB8AC3E}">
        <p14:creationId xmlns:p14="http://schemas.microsoft.com/office/powerpoint/2010/main" val="10733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標題 4">
            <a:extLst>
              <a:ext uri="{FF2B5EF4-FFF2-40B4-BE49-F238E27FC236}">
                <a16:creationId xmlns:a16="http://schemas.microsoft.com/office/drawing/2014/main" id="{014A9A61-BFE3-407F-B8E3-F6F19B77A60C}"/>
              </a:ext>
            </a:extLst>
          </p:cNvPr>
          <p:cNvSpPr>
            <a:spLocks noGrp="1"/>
          </p:cNvSpPr>
          <p:nvPr>
            <p:ph type="title"/>
          </p:nvPr>
        </p:nvSpPr>
        <p:spPr>
          <a:xfrm>
            <a:off x="1494055" y="547755"/>
            <a:ext cx="9375913" cy="1325563"/>
          </a:xfrm>
        </p:spPr>
        <p:txBody>
          <a:bodyPr vert="horz" lIns="91440" tIns="45720" rIns="91440" bIns="45720" rtlCol="0" anchor="ctr">
            <a:normAutofit/>
          </a:bodyPr>
          <a:lstStyle/>
          <a:p>
            <a:pPr algn="l" defTabSz="914400" eaLnBrk="1" hangingPunct="1">
              <a:lnSpc>
                <a:spcPct val="90000"/>
              </a:lnSpc>
            </a:pPr>
            <a:r>
              <a:rPr lang="en-US" altLang="zh-TW" kern="1200" dirty="0">
                <a:solidFill>
                  <a:schemeClr val="tx1"/>
                </a:solidFill>
                <a:latin typeface="標楷體" panose="03000509000000000000" pitchFamily="65" charset="-120"/>
                <a:ea typeface="標楷體" panose="03000509000000000000" pitchFamily="65" charset="-120"/>
                <a:cs typeface="+mj-cs"/>
              </a:rPr>
              <a:t>《</a:t>
            </a:r>
            <a:r>
              <a:rPr lang="zh-TW" altLang="en-US" kern="1200" dirty="0">
                <a:solidFill>
                  <a:schemeClr val="tx1"/>
                </a:solidFill>
                <a:latin typeface="標楷體" panose="03000509000000000000" pitchFamily="65" charset="-120"/>
                <a:ea typeface="標楷體" panose="03000509000000000000" pitchFamily="65" charset="-120"/>
                <a:cs typeface="+mj-cs"/>
              </a:rPr>
              <a:t>香港國安法</a:t>
            </a:r>
            <a:r>
              <a:rPr lang="en-US" altLang="zh-TW" kern="1200" dirty="0">
                <a:solidFill>
                  <a:schemeClr val="tx1"/>
                </a:solidFill>
                <a:latin typeface="標楷體" panose="03000509000000000000" pitchFamily="65" charset="-120"/>
                <a:ea typeface="標楷體" panose="03000509000000000000" pitchFamily="65" charset="-120"/>
                <a:cs typeface="+mj-cs"/>
              </a:rPr>
              <a:t>》</a:t>
            </a:r>
            <a:r>
              <a:rPr lang="zh-TW" altLang="en-US" kern="1200" dirty="0">
                <a:solidFill>
                  <a:schemeClr val="tx1"/>
                </a:solidFill>
                <a:latin typeface="標楷體" panose="03000509000000000000" pitchFamily="65" charset="-120"/>
                <a:ea typeface="標楷體" panose="03000509000000000000" pitchFamily="65" charset="-120"/>
                <a:cs typeface="+mj-cs"/>
              </a:rPr>
              <a:t>令一國兩制更加牢固</a:t>
            </a:r>
            <a:endParaRPr lang="en-US" altLang="zh-HK" kern="1200" dirty="0">
              <a:solidFill>
                <a:schemeClr val="tx1"/>
              </a:solidFill>
              <a:latin typeface="標楷體" panose="03000509000000000000" pitchFamily="65" charset="-120"/>
              <a:ea typeface="標楷體" panose="03000509000000000000" pitchFamily="65" charset="-120"/>
              <a:cs typeface="+mj-cs"/>
            </a:endParaRP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21">
            <a:extLst>
              <a:ext uri="{FF2B5EF4-FFF2-40B4-BE49-F238E27FC236}">
                <a16:creationId xmlns:a16="http://schemas.microsoft.com/office/drawing/2014/main" id="{FE77E32A-51BD-4FB1-A5A8-3BE7674A2C7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82344" y="56527"/>
            <a:ext cx="1311711" cy="17485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直排文字版面配置區 2">
            <a:extLst>
              <a:ext uri="{FF2B5EF4-FFF2-40B4-BE49-F238E27FC236}">
                <a16:creationId xmlns:a16="http://schemas.microsoft.com/office/drawing/2014/main" id="{FD9EC930-2BD8-4565-A1E7-33E22AD01A4D}"/>
              </a:ext>
            </a:extLst>
          </p:cNvPr>
          <p:cNvSpPr>
            <a:spLocks noGrp="1"/>
          </p:cNvSpPr>
          <p:nvPr>
            <p:ph type="body" orient="vert" idx="1"/>
          </p:nvPr>
        </p:nvSpPr>
        <p:spPr>
          <a:xfrm>
            <a:off x="1398199" y="1769751"/>
            <a:ext cx="9701616" cy="4192520"/>
          </a:xfrm>
        </p:spPr>
        <p:txBody>
          <a:bodyPr vert="horz" lIns="91440" tIns="45720" rIns="91440" bIns="45720" rtlCol="0">
            <a:noAutofit/>
          </a:bodyPr>
          <a:lstStyle/>
          <a:p>
            <a:pPr marL="0" indent="0" defTabSz="914400" eaLnBrk="1" hangingPunct="1">
              <a:lnSpc>
                <a:spcPct val="90000"/>
              </a:lnSpc>
              <a:spcBef>
                <a:spcPts val="0"/>
              </a:spcBef>
              <a:spcAft>
                <a:spcPts val="600"/>
              </a:spcAft>
              <a:buNone/>
            </a:pPr>
            <a:r>
              <a:rPr lang="zh-HK" altLang="en-US" sz="2400" dirty="0">
                <a:latin typeface="標楷體" panose="03000509000000000000" pitchFamily="65" charset="-120"/>
                <a:ea typeface="標楷體" panose="03000509000000000000" pitchFamily="65" charset="-120"/>
                <a:cs typeface="+mn-cs"/>
              </a:rPr>
              <a:t>林鄭月娥今日出席行政會議前會見傳媒，澄清外界對</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國安法</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的一些謬誤。她指出，實施</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國安法</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目的是讓「一國兩制」行穩致遠，並藉這次立法重新認識和確立香港的憲制秩序，又指必須堅守「一國」，「兩制」才能有穩固基礎，如任何人認為</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國安法</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立法破壞「一國兩制」，似乎是別有用心。</a:t>
            </a:r>
          </a:p>
          <a:p>
            <a:pPr marL="0" indent="0" defTabSz="914400" eaLnBrk="1" hangingPunct="1">
              <a:lnSpc>
                <a:spcPct val="90000"/>
              </a:lnSpc>
              <a:spcBef>
                <a:spcPts val="0"/>
              </a:spcBef>
              <a:spcAft>
                <a:spcPts val="600"/>
              </a:spcAft>
              <a:buNone/>
            </a:pPr>
            <a:r>
              <a:rPr lang="zh-HK" altLang="en-US" sz="2400" dirty="0">
                <a:latin typeface="標楷體" panose="03000509000000000000" pitchFamily="65" charset="-120"/>
                <a:ea typeface="標楷體" panose="03000509000000000000" pitchFamily="65" charset="-120"/>
                <a:cs typeface="+mn-cs"/>
              </a:rPr>
              <a:t>她認為，</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國安法</a:t>
            </a:r>
            <a:r>
              <a:rPr lang="en-US" altLang="zh-HK" sz="2400" dirty="0">
                <a:latin typeface="標楷體" panose="03000509000000000000" pitchFamily="65" charset="-120"/>
                <a:ea typeface="標楷體" panose="03000509000000000000" pitchFamily="65" charset="-120"/>
                <a:cs typeface="+mn-cs"/>
              </a:rPr>
              <a:t>》</a:t>
            </a:r>
            <a:r>
              <a:rPr lang="zh-HK" altLang="en-US" sz="2400" dirty="0">
                <a:latin typeface="標楷體" panose="03000509000000000000" pitchFamily="65" charset="-120"/>
                <a:ea typeface="標楷體" panose="03000509000000000000" pitchFamily="65" charset="-120"/>
                <a:cs typeface="+mn-cs"/>
              </a:rPr>
              <a:t>立法是決斷且有決心的回應，說明不斷挑戰國家底線的行為不可再被容忍。</a:t>
            </a:r>
          </a:p>
          <a:p>
            <a:pPr marL="0" indent="0" defTabSz="914400" eaLnBrk="1" hangingPunct="1">
              <a:lnSpc>
                <a:spcPct val="90000"/>
              </a:lnSpc>
              <a:spcBef>
                <a:spcPts val="0"/>
              </a:spcBef>
              <a:spcAft>
                <a:spcPts val="600"/>
              </a:spcAft>
              <a:buNone/>
            </a:pPr>
            <a:r>
              <a:rPr lang="zh-HK" altLang="en-US" sz="2400" dirty="0">
                <a:latin typeface="標楷體" panose="03000509000000000000" pitchFamily="65" charset="-120"/>
                <a:ea typeface="標楷體" panose="03000509000000000000" pitchFamily="65" charset="-120"/>
                <a:cs typeface="+mn-cs"/>
              </a:rPr>
              <a:t>林鄭月娥又說，中央政府有根本責任、香港特區亦有憲制責任維護國家安全，因此中央任命國家安全事務顧問和設立駐港維護國家安全公署，協助特區履行保護國家安全的職責，符合「一國兩制」、且會令有關體制更加牢固。</a:t>
            </a:r>
            <a:endParaRPr lang="en-US" altLang="zh-HK" sz="2400" dirty="0">
              <a:latin typeface="標楷體" panose="03000509000000000000" pitchFamily="65" charset="-120"/>
              <a:ea typeface="標楷體" panose="03000509000000000000" pitchFamily="65" charset="-120"/>
              <a:cs typeface="+mn-cs"/>
            </a:endParaRPr>
          </a:p>
          <a:p>
            <a:pPr marL="0" indent="0" defTabSz="914400" eaLnBrk="1" hangingPunct="1">
              <a:lnSpc>
                <a:spcPct val="90000"/>
              </a:lnSpc>
              <a:spcBef>
                <a:spcPts val="0"/>
              </a:spcBef>
              <a:spcAft>
                <a:spcPts val="600"/>
              </a:spcAft>
              <a:buNone/>
            </a:pPr>
            <a:endParaRPr lang="en-US" altLang="zh-HK" sz="2400" dirty="0">
              <a:latin typeface="標楷體" panose="03000509000000000000" pitchFamily="65" charset="-120"/>
              <a:ea typeface="標楷體" panose="03000509000000000000" pitchFamily="65" charset="-120"/>
              <a:cs typeface="+mn-cs"/>
            </a:endParaRPr>
          </a:p>
          <a:p>
            <a:pPr marL="0" indent="0" defTabSz="914400" eaLnBrk="1" hangingPunct="1">
              <a:lnSpc>
                <a:spcPct val="90000"/>
              </a:lnSpc>
              <a:spcBef>
                <a:spcPts val="0"/>
              </a:spcBef>
              <a:spcAft>
                <a:spcPts val="600"/>
              </a:spcAft>
              <a:buNone/>
            </a:pPr>
            <a:r>
              <a:rPr lang="zh-HK" altLang="en-US" sz="1800" dirty="0">
                <a:latin typeface="標楷體" panose="03000509000000000000" pitchFamily="65" charset="-120"/>
                <a:ea typeface="標楷體" panose="03000509000000000000" pitchFamily="65" charset="-120"/>
                <a:cs typeface="+mn-cs"/>
              </a:rPr>
              <a:t>（香港政府新聞網，</a:t>
            </a:r>
            <a:r>
              <a:rPr lang="en-US" altLang="zh-TW" sz="1800" dirty="0">
                <a:latin typeface="標楷體" panose="03000509000000000000" pitchFamily="65" charset="-120"/>
                <a:ea typeface="標楷體" panose="03000509000000000000" pitchFamily="65" charset="-120"/>
                <a:cs typeface="+mn-cs"/>
                <a:hlinkClick r:id="rId3"/>
              </a:rPr>
              <a:t>https://www.news.gov.hk/chi/2020/07/20200707/20200707_104609_663.html?type=ticker</a:t>
            </a:r>
            <a:r>
              <a:rPr lang="zh-TW" altLang="en-US" sz="1800" dirty="0">
                <a:latin typeface="標楷體" panose="03000509000000000000" pitchFamily="65" charset="-120"/>
                <a:ea typeface="標楷體" panose="03000509000000000000" pitchFamily="65" charset="-120"/>
                <a:cs typeface="+mn-cs"/>
              </a:rPr>
              <a:t>）</a:t>
            </a: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smtClean="0">
                <a:solidFill>
                  <a:schemeClr val="tx1">
                    <a:tint val="75000"/>
                  </a:schemeClr>
                </a:solidFill>
                <a:latin typeface="+mn-lt"/>
              </a:rPr>
              <a:pPr>
                <a:spcAft>
                  <a:spcPts val="600"/>
                </a:spcAft>
                <a:defRPr/>
              </a:pPr>
              <a:t>42</a:t>
            </a:fld>
            <a:endParaRPr lang="en-US" altLang="zh-TW">
              <a:solidFill>
                <a:schemeClr val="tx1">
                  <a:tint val="75000"/>
                </a:schemeClr>
              </a:solidFill>
              <a:latin typeface="+mn-lt"/>
            </a:endParaRPr>
          </a:p>
        </p:txBody>
      </p:sp>
    </p:spTree>
    <p:extLst>
      <p:ext uri="{BB962C8B-B14F-4D97-AF65-F5344CB8AC3E}">
        <p14:creationId xmlns:p14="http://schemas.microsoft.com/office/powerpoint/2010/main" val="17097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c 2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標題 4">
            <a:extLst>
              <a:ext uri="{FF2B5EF4-FFF2-40B4-BE49-F238E27FC236}">
                <a16:creationId xmlns:a16="http://schemas.microsoft.com/office/drawing/2014/main" id="{014A9A61-BFE3-407F-B8E3-F6F19B77A60C}"/>
              </a:ext>
            </a:extLst>
          </p:cNvPr>
          <p:cNvSpPr>
            <a:spLocks noGrp="1"/>
          </p:cNvSpPr>
          <p:nvPr>
            <p:ph type="title"/>
          </p:nvPr>
        </p:nvSpPr>
        <p:spPr>
          <a:xfrm>
            <a:off x="308661" y="312662"/>
            <a:ext cx="5171902" cy="1325563"/>
          </a:xfrm>
        </p:spPr>
        <p:txBody>
          <a:bodyPr vert="horz" lIns="91440" tIns="45720" rIns="91440" bIns="45720" rtlCol="0" anchor="ctr">
            <a:normAutofit fontScale="90000"/>
          </a:bodyPr>
          <a:lstStyle/>
          <a:p>
            <a:pPr algn="l" defTabSz="914400" eaLnBrk="1" hangingPunct="1">
              <a:lnSpc>
                <a:spcPct val="90000"/>
              </a:lnSpc>
            </a:pPr>
            <a:r>
              <a:rPr lang="zh-TW" altLang="en-US" sz="3700" kern="1200" dirty="0">
                <a:solidFill>
                  <a:schemeClr val="tx1"/>
                </a:solidFill>
                <a:latin typeface="標楷體" panose="03000509000000000000" pitchFamily="65" charset="-120"/>
                <a:ea typeface="標楷體" panose="03000509000000000000" pitchFamily="65" charset="-120"/>
                <a:cs typeface="+mj-cs"/>
              </a:rPr>
              <a:t>英國最高法院前法官認為，香港司法獨立未受干擾</a:t>
            </a:r>
            <a:endParaRPr lang="en-US" altLang="zh-HK" sz="3700" kern="1200" dirty="0">
              <a:solidFill>
                <a:schemeClr val="tx1"/>
              </a:solidFill>
              <a:latin typeface="標楷體" panose="03000509000000000000" pitchFamily="65" charset="-120"/>
              <a:ea typeface="標楷體" panose="03000509000000000000" pitchFamily="65" charset="-120"/>
              <a:cs typeface="+mj-cs"/>
            </a:endParaRPr>
          </a:p>
        </p:txBody>
      </p:sp>
      <p:sp>
        <p:nvSpPr>
          <p:cNvPr id="30" name="Freeform: Shape 2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圖片 5" descr="一張含有 文字 的圖片&#10;&#10;自動產生的描述">
            <a:extLst>
              <a:ext uri="{FF2B5EF4-FFF2-40B4-BE49-F238E27FC236}">
                <a16:creationId xmlns:a16="http://schemas.microsoft.com/office/drawing/2014/main" id="{C4673F5E-FB21-44C6-94C1-627CE73C0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1737734"/>
            <a:ext cx="4777381" cy="321278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直排文字版面配置區 2">
            <a:extLst>
              <a:ext uri="{FF2B5EF4-FFF2-40B4-BE49-F238E27FC236}">
                <a16:creationId xmlns:a16="http://schemas.microsoft.com/office/drawing/2014/main" id="{FD9EC930-2BD8-4565-A1E7-33E22AD01A4D}"/>
              </a:ext>
            </a:extLst>
          </p:cNvPr>
          <p:cNvSpPr>
            <a:spLocks noGrp="1"/>
          </p:cNvSpPr>
          <p:nvPr>
            <p:ph type="body" orient="vert" idx="1"/>
          </p:nvPr>
        </p:nvSpPr>
        <p:spPr>
          <a:xfrm>
            <a:off x="5875084" y="888241"/>
            <a:ext cx="6081138" cy="5650671"/>
          </a:xfrm>
        </p:spPr>
        <p:txBody>
          <a:bodyPr vert="horz" lIns="91440" tIns="45720" rIns="91440" bIns="45720" rtlCol="0">
            <a:noAutofit/>
          </a:bodyPr>
          <a:lstStyle/>
          <a:p>
            <a:pPr marL="0" indent="0" defTabSz="914400" eaLnBrk="1" hangingPunct="1">
              <a:lnSpc>
                <a:spcPct val="90000"/>
              </a:lnSpc>
              <a:spcBef>
                <a:spcPts val="0"/>
              </a:spcBef>
              <a:spcAft>
                <a:spcPts val="1200"/>
              </a:spcAft>
              <a:buNone/>
            </a:pPr>
            <a:r>
              <a:rPr lang="zh-TW" altLang="en-US" sz="2200" b="1" u="sng" dirty="0">
                <a:latin typeface="標楷體" panose="03000509000000000000" pitchFamily="65" charset="-120"/>
                <a:ea typeface="標楷體" panose="03000509000000000000" pitchFamily="65" charset="-120"/>
                <a:cs typeface="+mn-cs"/>
              </a:rPr>
              <a:t>報章節錄</a:t>
            </a:r>
          </a:p>
          <a:p>
            <a:pPr marL="0" indent="0" defTabSz="914400" eaLnBrk="1" hangingPunct="1">
              <a:lnSpc>
                <a:spcPct val="90000"/>
              </a:lnSpc>
              <a:spcBef>
                <a:spcPts val="0"/>
              </a:spcBef>
              <a:spcAft>
                <a:spcPts val="600"/>
              </a:spcAft>
              <a:buNone/>
            </a:pPr>
            <a:r>
              <a:rPr lang="zh-TW" altLang="en-US" sz="2200" dirty="0">
                <a:latin typeface="標楷體" panose="03000509000000000000" pitchFamily="65" charset="-120"/>
                <a:ea typeface="標楷體" panose="03000509000000000000" pitchFamily="65" charset="-120"/>
                <a:cs typeface="+mn-cs"/>
              </a:rPr>
              <a:t>英國最高法院院長韋彥德勳爵及英國最高法院前法官岑耀信勳爵現時均是本港終審法院的非常任法官。岑耀信本月</a:t>
            </a:r>
            <a:r>
              <a:rPr lang="en-US" altLang="zh-TW" sz="2200" dirty="0">
                <a:latin typeface="標楷體" panose="03000509000000000000" pitchFamily="65" charset="-120"/>
                <a:ea typeface="標楷體" panose="03000509000000000000" pitchFamily="65" charset="-120"/>
                <a:cs typeface="+mn-cs"/>
              </a:rPr>
              <a:t>18</a:t>
            </a:r>
            <a:r>
              <a:rPr lang="zh-TW" altLang="en-US" sz="2200" dirty="0">
                <a:latin typeface="標楷體" panose="03000509000000000000" pitchFamily="65" charset="-120"/>
                <a:ea typeface="標楷體" panose="03000509000000000000" pitchFamily="65" charset="-120"/>
                <a:cs typeface="+mn-cs"/>
              </a:rPr>
              <a:t>日在</a:t>
            </a:r>
            <a:r>
              <a:rPr lang="en-US" altLang="zh-TW" sz="2200" dirty="0">
                <a:latin typeface="標楷體" panose="03000509000000000000" pitchFamily="65" charset="-120"/>
                <a:ea typeface="標楷體" panose="03000509000000000000" pitchFamily="65" charset="-120"/>
                <a:cs typeface="+mn-cs"/>
              </a:rPr>
              <a:t>《</a:t>
            </a:r>
            <a:r>
              <a:rPr lang="zh-TW" altLang="en-US" sz="2200" dirty="0">
                <a:latin typeface="標楷體" panose="03000509000000000000" pitchFamily="65" charset="-120"/>
                <a:ea typeface="標楷體" panose="03000509000000000000" pitchFamily="65" charset="-120"/>
                <a:cs typeface="+mn-cs"/>
              </a:rPr>
              <a:t>泰晤士報</a:t>
            </a:r>
            <a:r>
              <a:rPr lang="en-US" altLang="zh-TW" sz="2200" dirty="0">
                <a:latin typeface="標楷體" panose="03000509000000000000" pitchFamily="65" charset="-120"/>
                <a:ea typeface="標楷體" panose="03000509000000000000" pitchFamily="65" charset="-120"/>
                <a:cs typeface="+mn-cs"/>
              </a:rPr>
              <a:t>》</a:t>
            </a:r>
            <a:r>
              <a:rPr lang="zh-TW" altLang="en-US" sz="2200" dirty="0">
                <a:latin typeface="標楷體" panose="03000509000000000000" pitchFamily="65" charset="-120"/>
                <a:ea typeface="標楷體" panose="03000509000000000000" pitchFamily="65" charset="-120"/>
                <a:cs typeface="+mn-cs"/>
              </a:rPr>
              <a:t>撰文，稱</a:t>
            </a:r>
            <a:r>
              <a:rPr lang="en-US" altLang="zh-TW" sz="2200" dirty="0">
                <a:latin typeface="標楷體" panose="03000509000000000000" pitchFamily="65" charset="-120"/>
                <a:ea typeface="標楷體" panose="03000509000000000000" pitchFamily="65" charset="-120"/>
                <a:cs typeface="+mn-cs"/>
              </a:rPr>
              <a:t>《</a:t>
            </a:r>
            <a:r>
              <a:rPr lang="zh-TW" altLang="en-US" sz="2200" dirty="0">
                <a:latin typeface="標楷體" panose="03000509000000000000" pitchFamily="65" charset="-120"/>
                <a:ea typeface="標楷體" panose="03000509000000000000" pitchFamily="65" charset="-120"/>
                <a:cs typeface="+mn-cs"/>
              </a:rPr>
              <a:t>港區國安法</a:t>
            </a:r>
            <a:r>
              <a:rPr lang="en-US" altLang="zh-TW" sz="2200" dirty="0">
                <a:latin typeface="標楷體" panose="03000509000000000000" pitchFamily="65" charset="-120"/>
                <a:ea typeface="標楷體" panose="03000509000000000000" pitchFamily="65" charset="-120"/>
                <a:cs typeface="+mn-cs"/>
              </a:rPr>
              <a:t>》</a:t>
            </a:r>
            <a:r>
              <a:rPr lang="zh-TW" altLang="en-US" sz="2200" dirty="0">
                <a:latin typeface="標楷體" panose="03000509000000000000" pitchFamily="65" charset="-120"/>
                <a:ea typeface="標楷體" panose="03000509000000000000" pitchFamily="65" charset="-120"/>
                <a:cs typeface="+mn-cs"/>
              </a:rPr>
              <a:t>實施以來，一直有人呼籲英籍法官辭任，但這個訴求與司法獨立及法治無關，而是等同要求英籍法官參與政治杯葛（</a:t>
            </a:r>
            <a:r>
              <a:rPr lang="en-US" altLang="zh-TW" sz="2200" dirty="0">
                <a:latin typeface="標楷體" panose="03000509000000000000" pitchFamily="65" charset="-120"/>
                <a:ea typeface="標楷體" panose="03000509000000000000" pitchFamily="65" charset="-120"/>
                <a:cs typeface="+mn-cs"/>
              </a:rPr>
              <a:t>political boycott</a:t>
            </a:r>
            <a:r>
              <a:rPr lang="zh-TW" altLang="en-US" sz="2200" dirty="0">
                <a:latin typeface="標楷體" panose="03000509000000000000" pitchFamily="65" charset="-120"/>
                <a:ea typeface="標楷體" panose="03000509000000000000" pitchFamily="65" charset="-120"/>
                <a:cs typeface="+mn-cs"/>
              </a:rPr>
              <a:t>）向中國政府施壓，要求中方改變對民主的立場，但此非法官的適當職能（</a:t>
            </a:r>
            <a:r>
              <a:rPr lang="en-US" altLang="zh-TW" sz="2200" dirty="0">
                <a:latin typeface="標楷體" panose="03000509000000000000" pitchFamily="65" charset="-120"/>
                <a:ea typeface="標楷體" panose="03000509000000000000" pitchFamily="65" charset="-120"/>
                <a:cs typeface="+mn-cs"/>
              </a:rPr>
              <a:t>proper function</a:t>
            </a:r>
            <a:r>
              <a:rPr lang="zh-TW" altLang="en-US" sz="2200" dirty="0">
                <a:latin typeface="標楷體" panose="03000509000000000000" pitchFamily="65" charset="-120"/>
                <a:ea typeface="標楷體" panose="03000509000000000000" pitchFamily="65" charset="-120"/>
                <a:cs typeface="+mn-cs"/>
              </a:rPr>
              <a:t>），相信法官留在香港法庭維持公義是更好的參與方式。 </a:t>
            </a:r>
          </a:p>
          <a:p>
            <a:pPr marL="0" indent="0" defTabSz="914400" eaLnBrk="1" hangingPunct="1">
              <a:lnSpc>
                <a:spcPct val="90000"/>
              </a:lnSpc>
              <a:spcBef>
                <a:spcPts val="600"/>
              </a:spcBef>
              <a:spcAft>
                <a:spcPts val="600"/>
              </a:spcAft>
              <a:buNone/>
            </a:pPr>
            <a:r>
              <a:rPr lang="zh-TW" altLang="en-US" sz="2200" dirty="0">
                <a:latin typeface="標楷體" panose="03000509000000000000" pitchFamily="65" charset="-120"/>
                <a:ea typeface="標楷體" panose="03000509000000000000" pitchFamily="65" charset="-120"/>
                <a:cs typeface="+mn-cs"/>
              </a:rPr>
              <a:t>岑耀信說，英國留下最重要遺產是司法系統，而非民主，目前中國及香港政府未有干擾香港司法獨立，</a:t>
            </a:r>
            <a:r>
              <a:rPr lang="en-US" altLang="zh-TW" sz="2200" dirty="0">
                <a:latin typeface="標楷體" panose="03000509000000000000" pitchFamily="65" charset="-120"/>
                <a:ea typeface="標楷體" panose="03000509000000000000" pitchFamily="65" charset="-120"/>
                <a:cs typeface="+mn-cs"/>
              </a:rPr>
              <a:t>《</a:t>
            </a:r>
            <a:r>
              <a:rPr lang="zh-TW" altLang="en-US" sz="2200" dirty="0">
                <a:latin typeface="標楷體" panose="03000509000000000000" pitchFamily="65" charset="-120"/>
                <a:ea typeface="標楷體" panose="03000509000000000000" pitchFamily="65" charset="-120"/>
                <a:cs typeface="+mn-cs"/>
              </a:rPr>
              <a:t>香港國安法</a:t>
            </a:r>
            <a:r>
              <a:rPr lang="en-US" altLang="zh-TW" sz="2200" dirty="0">
                <a:latin typeface="標楷體" panose="03000509000000000000" pitchFamily="65" charset="-120"/>
                <a:ea typeface="標楷體" panose="03000509000000000000" pitchFamily="65" charset="-120"/>
                <a:cs typeface="+mn-cs"/>
              </a:rPr>
              <a:t>》</a:t>
            </a:r>
            <a:r>
              <a:rPr lang="zh-TW" altLang="en-US" sz="2200" dirty="0">
                <a:latin typeface="標楷體" panose="03000509000000000000" pitchFamily="65" charset="-120"/>
                <a:ea typeface="標楷體" panose="03000509000000000000" pitchFamily="65" charset="-120"/>
                <a:cs typeface="+mn-cs"/>
              </a:rPr>
              <a:t>條文亦能保障人權、新聞及示威自由，遴選指定法官方式亦無爭議，維護司法獨立保障上述權利，英國現時應防止司法獨立受損。                 </a:t>
            </a:r>
            <a:endParaRPr lang="en-US" altLang="zh-TW" sz="2200" dirty="0">
              <a:latin typeface="標楷體" panose="03000509000000000000" pitchFamily="65" charset="-120"/>
              <a:ea typeface="標楷體" panose="03000509000000000000" pitchFamily="65" charset="-120"/>
              <a:cs typeface="+mn-cs"/>
            </a:endParaRPr>
          </a:p>
          <a:p>
            <a:pPr marL="0" indent="0" defTabSz="914400" eaLnBrk="1" hangingPunct="1">
              <a:lnSpc>
                <a:spcPct val="90000"/>
              </a:lnSpc>
              <a:spcBef>
                <a:spcPts val="0"/>
              </a:spcBef>
              <a:spcAft>
                <a:spcPts val="600"/>
              </a:spcAft>
              <a:buNone/>
            </a:pPr>
            <a:r>
              <a:rPr lang="zh-TW" altLang="en-US" sz="2200" dirty="0">
                <a:latin typeface="標楷體" panose="03000509000000000000" pitchFamily="65" charset="-120"/>
                <a:ea typeface="標楷體" panose="03000509000000000000" pitchFamily="65" charset="-120"/>
                <a:cs typeface="+mn-cs"/>
              </a:rPr>
              <a:t>（明報 </a:t>
            </a:r>
            <a:r>
              <a:rPr lang="en-US" altLang="zh-TW" sz="2200" dirty="0">
                <a:latin typeface="標楷體" panose="03000509000000000000" pitchFamily="65" charset="-120"/>
                <a:ea typeface="標楷體" panose="03000509000000000000" pitchFamily="65" charset="-120"/>
                <a:cs typeface="+mn-cs"/>
              </a:rPr>
              <a:t>2021</a:t>
            </a:r>
            <a:r>
              <a:rPr lang="zh-TW" altLang="en-US" sz="2200" dirty="0">
                <a:latin typeface="標楷體" panose="03000509000000000000" pitchFamily="65" charset="-120"/>
                <a:ea typeface="標楷體" panose="03000509000000000000" pitchFamily="65" charset="-120"/>
                <a:cs typeface="+mn-cs"/>
              </a:rPr>
              <a:t>年</a:t>
            </a:r>
            <a:r>
              <a:rPr lang="en-US" altLang="zh-TW" sz="2200" dirty="0">
                <a:latin typeface="標楷體" panose="03000509000000000000" pitchFamily="65" charset="-120"/>
                <a:ea typeface="標楷體" panose="03000509000000000000" pitchFamily="65" charset="-120"/>
                <a:cs typeface="+mn-cs"/>
              </a:rPr>
              <a:t>3</a:t>
            </a:r>
            <a:r>
              <a:rPr lang="zh-TW" altLang="en-US" sz="2200" dirty="0">
                <a:latin typeface="標楷體" panose="03000509000000000000" pitchFamily="65" charset="-120"/>
                <a:ea typeface="標楷體" panose="03000509000000000000" pitchFamily="65" charset="-120"/>
                <a:cs typeface="+mn-cs"/>
              </a:rPr>
              <a:t>月</a:t>
            </a:r>
            <a:r>
              <a:rPr lang="en-US" altLang="zh-TW" sz="2200" dirty="0">
                <a:latin typeface="標楷體" panose="03000509000000000000" pitchFamily="65" charset="-120"/>
                <a:ea typeface="標楷體" panose="03000509000000000000" pitchFamily="65" charset="-120"/>
                <a:cs typeface="+mn-cs"/>
              </a:rPr>
              <a:t>20</a:t>
            </a:r>
            <a:r>
              <a:rPr lang="zh-TW" altLang="en-US" sz="2200" dirty="0">
                <a:latin typeface="標楷體" panose="03000509000000000000" pitchFamily="65" charset="-120"/>
                <a:ea typeface="標楷體" panose="03000509000000000000" pitchFamily="65" charset="-120"/>
                <a:cs typeface="+mn-cs"/>
              </a:rPr>
              <a:t>日）</a:t>
            </a: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a:solidFill>
                  <a:schemeClr val="tx1">
                    <a:tint val="75000"/>
                  </a:schemeClr>
                </a:solidFill>
                <a:latin typeface="+mn-lt"/>
              </a:rPr>
              <a:pPr>
                <a:spcAft>
                  <a:spcPts val="600"/>
                </a:spcAft>
                <a:defRPr/>
              </a:pPr>
              <a:t>43</a:t>
            </a:fld>
            <a:endParaRPr lang="en-US" altLang="zh-TW">
              <a:solidFill>
                <a:schemeClr val="tx1">
                  <a:tint val="75000"/>
                </a:schemeClr>
              </a:solidFill>
              <a:latin typeface="+mn-lt"/>
            </a:endParaRPr>
          </a:p>
        </p:txBody>
      </p:sp>
    </p:spTree>
    <p:extLst>
      <p:ext uri="{BB962C8B-B14F-4D97-AF65-F5344CB8AC3E}">
        <p14:creationId xmlns:p14="http://schemas.microsoft.com/office/powerpoint/2010/main" val="22757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標題 4">
            <a:extLst>
              <a:ext uri="{FF2B5EF4-FFF2-40B4-BE49-F238E27FC236}">
                <a16:creationId xmlns:a16="http://schemas.microsoft.com/office/drawing/2014/main" id="{014A9A61-BFE3-407F-B8E3-F6F19B77A60C}"/>
              </a:ext>
            </a:extLst>
          </p:cNvPr>
          <p:cNvSpPr>
            <a:spLocks noGrp="1"/>
          </p:cNvSpPr>
          <p:nvPr>
            <p:ph type="title"/>
          </p:nvPr>
        </p:nvSpPr>
        <p:spPr>
          <a:xfrm>
            <a:off x="838200" y="365125"/>
            <a:ext cx="5387502" cy="1325563"/>
          </a:xfrm>
        </p:spPr>
        <p:txBody>
          <a:bodyPr vert="horz" lIns="91440" tIns="45720" rIns="91440" bIns="45720" rtlCol="0" anchor="ctr">
            <a:normAutofit/>
          </a:bodyPr>
          <a:lstStyle/>
          <a:p>
            <a:pPr algn="l" defTabSz="914400" eaLnBrk="1" hangingPunct="1">
              <a:lnSpc>
                <a:spcPct val="90000"/>
              </a:lnSpc>
            </a:pPr>
            <a:r>
              <a:rPr lang="zh-TW" altLang="en-US" sz="3700" dirty="0">
                <a:latin typeface="標楷體" panose="03000509000000000000" pitchFamily="65" charset="-120"/>
                <a:ea typeface="標楷體" panose="03000509000000000000" pitchFamily="65" charset="-120"/>
                <a:cs typeface="+mj-cs"/>
              </a:rPr>
              <a:t>英國最高法院前法官認為，香港司法獨立未受干擾</a:t>
            </a:r>
            <a:endParaRPr lang="en-US" altLang="zh-HK" sz="3700" dirty="0">
              <a:latin typeface="標楷體" panose="03000509000000000000" pitchFamily="65" charset="-120"/>
              <a:ea typeface="標楷體" panose="03000509000000000000" pitchFamily="65" charset="-120"/>
              <a:cs typeface="+mj-cs"/>
            </a:endParaRPr>
          </a:p>
        </p:txBody>
      </p:sp>
      <p:sp>
        <p:nvSpPr>
          <p:cNvPr id="2" name="直排文字版面配置區 1">
            <a:extLst>
              <a:ext uri="{FF2B5EF4-FFF2-40B4-BE49-F238E27FC236}">
                <a16:creationId xmlns:a16="http://schemas.microsoft.com/office/drawing/2014/main" id="{CF5A8250-283D-40FF-9E82-FDF04D1B749D}"/>
              </a:ext>
            </a:extLst>
          </p:cNvPr>
          <p:cNvSpPr>
            <a:spLocks noGrp="1"/>
          </p:cNvSpPr>
          <p:nvPr>
            <p:ph type="body" orient="vert" idx="1"/>
          </p:nvPr>
        </p:nvSpPr>
        <p:spPr>
          <a:xfrm>
            <a:off x="838200" y="1825625"/>
            <a:ext cx="5387502" cy="4351338"/>
          </a:xfrm>
        </p:spPr>
        <p:txBody>
          <a:bodyPr vert="horz" lIns="91440" tIns="45720" rIns="91440" bIns="45720" rtlCol="0">
            <a:normAutofit/>
          </a:bodyPr>
          <a:lstStyle/>
          <a:p>
            <a:pPr marL="0" marR="0" lvl="0" indent="-228600" defTabSz="914400" eaLnBrk="1" fontAlgn="base" hangingPunct="1">
              <a:lnSpc>
                <a:spcPct val="90000"/>
              </a:lnSpc>
              <a:spcBef>
                <a:spcPts val="300"/>
              </a:spcBef>
              <a:spcAft>
                <a:spcPts val="0"/>
              </a:spcAft>
              <a:buClrTx/>
              <a:buSzTx/>
              <a:tabLst/>
              <a:defRPr/>
            </a:pPr>
            <a:r>
              <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 </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岑耀信是誰？他對</a:t>
            </a:r>
            <a:r>
              <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香港國安法</a:t>
            </a:r>
            <a:r>
              <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的意見有份量嗎？</a:t>
            </a:r>
            <a:endPar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endParaRPr>
          </a:p>
          <a:p>
            <a:pPr marL="0" marR="0" lvl="0" indent="0" defTabSz="914400" eaLnBrk="1" fontAlgn="base" hangingPunct="1">
              <a:lnSpc>
                <a:spcPct val="90000"/>
              </a:lnSpc>
              <a:spcBef>
                <a:spcPts val="300"/>
              </a:spcBef>
              <a:spcAft>
                <a:spcPts val="0"/>
              </a:spcAft>
              <a:buClrTx/>
              <a:buSzTx/>
              <a:buNone/>
              <a:tabLst/>
              <a:defRPr/>
            </a:pPr>
            <a:r>
              <a:rPr kumimoji="0" lang="en-US" altLang="zh-TW" sz="2500" b="0" i="0" strike="noStrike"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________________________________________________________________</a:t>
            </a:r>
          </a:p>
          <a:p>
            <a:pPr marL="342900" marR="0" lvl="0" indent="-228600" defTabSz="914400" eaLnBrk="1" fontAlgn="base" hangingPunct="1">
              <a:lnSpc>
                <a:spcPct val="90000"/>
              </a:lnSpc>
              <a:spcBef>
                <a:spcPct val="20000"/>
              </a:spcBef>
              <a:spcAft>
                <a:spcPct val="0"/>
              </a:spcAft>
              <a:buClrTx/>
              <a:buSzTx/>
              <a:tabLst>
                <a:tab pos="450215" algn="l"/>
              </a:tabLst>
              <a:defRPr/>
            </a:pPr>
            <a:r>
              <a:rPr lang="zh-TW" altLang="en-US" sz="2500" dirty="0">
                <a:effectLst/>
                <a:latin typeface="標楷體" panose="03000509000000000000" pitchFamily="65" charset="-120"/>
                <a:ea typeface="標楷體" panose="03000509000000000000" pitchFamily="65" charset="-120"/>
                <a:cs typeface="+mn-cs"/>
              </a:rPr>
              <a:t>岑耀信對</a:t>
            </a:r>
            <a:r>
              <a:rPr lang="en-US" altLang="zh-TW" sz="2500" dirty="0">
                <a:effectLst/>
                <a:latin typeface="標楷體" panose="03000509000000000000" pitchFamily="65" charset="-120"/>
                <a:ea typeface="標楷體" panose="03000509000000000000" pitchFamily="65" charset="-120"/>
                <a:cs typeface="+mn-cs"/>
              </a:rPr>
              <a:t>《</a:t>
            </a:r>
            <a:r>
              <a:rPr lang="zh-TW" altLang="en-US" sz="2500" dirty="0">
                <a:effectLst/>
                <a:latin typeface="標楷體" panose="03000509000000000000" pitchFamily="65" charset="-120"/>
                <a:ea typeface="標楷體" panose="03000509000000000000" pitchFamily="65" charset="-120"/>
                <a:cs typeface="+mn-cs"/>
              </a:rPr>
              <a:t>香港國安法</a:t>
            </a:r>
            <a:r>
              <a:rPr lang="en-US" altLang="zh-TW" sz="2500" dirty="0">
                <a:effectLst/>
                <a:latin typeface="標楷體" panose="03000509000000000000" pitchFamily="65" charset="-120"/>
                <a:ea typeface="標楷體" panose="03000509000000000000" pitchFamily="65" charset="-120"/>
                <a:cs typeface="+mn-cs"/>
              </a:rPr>
              <a:t>》</a:t>
            </a:r>
            <a:r>
              <a:rPr lang="zh-TW" altLang="en-US" sz="2500" dirty="0">
                <a:effectLst/>
                <a:latin typeface="標楷體" panose="03000509000000000000" pitchFamily="65" charset="-120"/>
                <a:ea typeface="標楷體" panose="03000509000000000000" pitchFamily="65" charset="-120"/>
                <a:cs typeface="+mn-cs"/>
              </a:rPr>
              <a:t>有何意見？他認為</a:t>
            </a:r>
            <a:r>
              <a:rPr lang="en-US" altLang="zh-TW" sz="2500" dirty="0">
                <a:effectLst/>
                <a:latin typeface="標楷體" panose="03000509000000000000" pitchFamily="65" charset="-120"/>
                <a:ea typeface="標楷體" panose="03000509000000000000" pitchFamily="65" charset="-120"/>
                <a:cs typeface="+mn-cs"/>
              </a:rPr>
              <a:t>《</a:t>
            </a:r>
            <a:r>
              <a:rPr lang="zh-TW" altLang="en-US" sz="2500" dirty="0">
                <a:effectLst/>
                <a:latin typeface="標楷體" panose="03000509000000000000" pitchFamily="65" charset="-120"/>
                <a:ea typeface="標楷體" panose="03000509000000000000" pitchFamily="65" charset="-120"/>
                <a:cs typeface="+mn-cs"/>
              </a:rPr>
              <a:t>香港國安法</a:t>
            </a:r>
            <a:r>
              <a:rPr lang="en-US" altLang="zh-TW" sz="2500" dirty="0">
                <a:effectLst/>
                <a:latin typeface="標楷體" panose="03000509000000000000" pitchFamily="65" charset="-120"/>
                <a:ea typeface="標楷體" panose="03000509000000000000" pitchFamily="65" charset="-120"/>
                <a:cs typeface="+mn-cs"/>
              </a:rPr>
              <a:t>》</a:t>
            </a:r>
            <a:r>
              <a:rPr lang="zh-TW" altLang="en-US" sz="2500" dirty="0">
                <a:effectLst/>
                <a:latin typeface="標楷體" panose="03000509000000000000" pitchFamily="65" charset="-120"/>
                <a:ea typeface="標楷體" panose="03000509000000000000" pitchFamily="65" charset="-120"/>
                <a:cs typeface="+mn-cs"/>
              </a:rPr>
              <a:t>會影響香港居民的人權和各種自由嗎</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a:t>
            </a:r>
            <a:endParaRPr lang="en-US" altLang="zh-TW" sz="2500" u="sng" noProof="0" dirty="0">
              <a:latin typeface="標楷體" panose="03000509000000000000" pitchFamily="65" charset="-120"/>
              <a:ea typeface="標楷體" panose="03000509000000000000" pitchFamily="65" charset="-120"/>
              <a:cs typeface="+mn-cs"/>
            </a:endParaRPr>
          </a:p>
          <a:p>
            <a:pPr marL="114300" indent="0" defTabSz="914400" eaLnBrk="1" hangingPunct="1">
              <a:lnSpc>
                <a:spcPct val="90000"/>
              </a:lnSpc>
              <a:buNone/>
              <a:tabLst>
                <a:tab pos="450215" algn="l"/>
              </a:tabLst>
              <a:defRPr/>
            </a:pPr>
            <a:r>
              <a:rPr lang="en-US" altLang="zh-TW" sz="2500" dirty="0">
                <a:solidFill>
                  <a:srgbClr val="FF0000"/>
                </a:solidFill>
                <a:latin typeface="標楷體" panose="03000509000000000000" pitchFamily="65" charset="-120"/>
                <a:ea typeface="標楷體" panose="03000509000000000000" pitchFamily="65" charset="-120"/>
              </a:rPr>
              <a:t>________________________________________________________________</a:t>
            </a:r>
          </a:p>
          <a:p>
            <a:pPr marL="114300" marR="0" lvl="0" indent="0" defTabSz="914400" eaLnBrk="1" fontAlgn="base" hangingPunct="1">
              <a:lnSpc>
                <a:spcPct val="90000"/>
              </a:lnSpc>
              <a:spcBef>
                <a:spcPct val="20000"/>
              </a:spcBef>
              <a:spcAft>
                <a:spcPct val="0"/>
              </a:spcAft>
              <a:buClrTx/>
              <a:buSzTx/>
              <a:buNone/>
              <a:tabLst>
                <a:tab pos="450215" algn="l"/>
              </a:tabLst>
              <a:defRPr/>
            </a:pPr>
            <a:endPar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endParaRPr>
          </a:p>
          <a:p>
            <a:pPr indent="-228600" defTabSz="914400" eaLnBrk="1" hangingPunct="1">
              <a:lnSpc>
                <a:spcPct val="90000"/>
              </a:lnSpc>
            </a:pPr>
            <a:endParaRPr lang="en-US" altLang="zh-HK" sz="2500" dirty="0">
              <a:latin typeface="標楷體" panose="03000509000000000000" pitchFamily="65" charset="-120"/>
              <a:ea typeface="標楷體" panose="03000509000000000000" pitchFamily="65" charset="-120"/>
              <a:cs typeface="+mn-cs"/>
            </a:endParaRPr>
          </a:p>
        </p:txBody>
      </p:sp>
      <p:pic>
        <p:nvPicPr>
          <p:cNvPr id="6" name="圖片 5" descr="一張含有 文字, 書, 架子, 個人 的圖片&#10;&#10;自動產生的描述">
            <a:extLst>
              <a:ext uri="{FF2B5EF4-FFF2-40B4-BE49-F238E27FC236}">
                <a16:creationId xmlns:a16="http://schemas.microsoft.com/office/drawing/2014/main" id="{A51A2EDD-DBB3-4909-A909-B83DAA10B666}"/>
              </a:ext>
            </a:extLst>
          </p:cNvPr>
          <p:cNvPicPr>
            <a:picLocks noChangeAspect="1"/>
          </p:cNvPicPr>
          <p:nvPr/>
        </p:nvPicPr>
        <p:blipFill rotWithShape="1">
          <a:blip r:embed="rId2">
            <a:extLst>
              <a:ext uri="{28A0092B-C50C-407E-A947-70E740481C1C}">
                <a14:useLocalDpi xmlns:a14="http://schemas.microsoft.com/office/drawing/2010/main" val="0"/>
              </a:ext>
            </a:extLst>
          </a:blip>
          <a:srcRect l="8576" r="2482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a:solidFill>
                  <a:srgbClr val="FFFFFF"/>
                </a:solidFill>
                <a:latin typeface="Calibri" panose="020F0502020204030204"/>
              </a:rPr>
              <a:pPr>
                <a:spcAft>
                  <a:spcPts val="600"/>
                </a:spcAft>
                <a:defRPr/>
              </a:pPr>
              <a:t>44</a:t>
            </a:fld>
            <a:endParaRPr lang="en-US" altLang="zh-TW">
              <a:solidFill>
                <a:srgbClr val="FFFFFF"/>
              </a:solidFill>
              <a:latin typeface="Calibri" panose="020F0502020204030204"/>
            </a:endParaRPr>
          </a:p>
        </p:txBody>
      </p:sp>
    </p:spTree>
    <p:extLst>
      <p:ext uri="{BB962C8B-B14F-4D97-AF65-F5344CB8AC3E}">
        <p14:creationId xmlns:p14="http://schemas.microsoft.com/office/powerpoint/2010/main" val="10699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fld id="{10E6A508-BB07-4B8A-901D-15D03AC66BA5}" type="slidenum">
              <a:rPr lang="zh-HK" altLang="en-US" smtClean="0"/>
              <a:t>45</a:t>
            </a:fld>
            <a:endParaRPr lang="zh-HK"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fld id="{10E6A508-BB07-4B8A-901D-15D03AC66BA5}" type="slidenum">
              <a:rPr lang="zh-HK" altLang="en-US" smtClean="0"/>
              <a:t>46</a:t>
            </a:fld>
            <a:endParaRPr lang="zh-HK"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       什麼人要害怕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1936671"/>
            <a:ext cx="10515600" cy="4784805"/>
          </a:xfrm>
        </p:spPr>
        <p:txBody>
          <a:bodyPr vert="horz">
            <a:normAutofit/>
          </a:bodyPr>
          <a:lstStyle/>
          <a:p>
            <a:pPr lvl="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為什麼說被</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針對的是極少數的人</a:t>
            </a: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tabLst>
                <a:tab pos="266700" algn="l"/>
              </a:tabLst>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u="sng" dirty="0">
              <a:solidFill>
                <a:srgbClr val="FF0000"/>
              </a:solidFill>
              <a:latin typeface="Times New Roman" panose="02020603050405020304" pitchFamily="18" charset="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25762" y="290100"/>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a:defRPr/>
            </a:pPr>
            <a:fld id="{815CDD89-5345-4FD7-B7CB-2239A741417B}" type="slidenum">
              <a:rPr lang="en-US" altLang="zh-TW" smtClean="0"/>
              <a:t>5</a:t>
            </a:fld>
            <a:endParaRPr lang="en-US" altLang="zh-TW"/>
          </a:p>
        </p:txBody>
      </p:sp>
    </p:spTree>
    <p:extLst>
      <p:ext uri="{BB962C8B-B14F-4D97-AF65-F5344CB8AC3E}">
        <p14:creationId xmlns:p14="http://schemas.microsoft.com/office/powerpoint/2010/main" val="137865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477980" y="1122363"/>
            <a:ext cx="5455379" cy="3204134"/>
          </a:xfrm>
        </p:spPr>
        <p:txBody>
          <a:bodyPr vert="horz" lIns="91440" tIns="45720" rIns="91440" bIns="45720" rtlCol="0" anchor="b">
            <a:normAutofit/>
          </a:bodyPr>
          <a:lstStyle/>
          <a:p>
            <a:pPr marL="228600" marR="0" lvl="0" indent="-228600" fontAlgn="auto">
              <a:spcAft>
                <a:spcPts val="0"/>
              </a:spcAft>
              <a:tabLst/>
              <a:defRPr/>
            </a:pPr>
            <a:r>
              <a:rPr lang="en-US" altLang="zh-TW" sz="3600" b="1" kern="1200" dirty="0">
                <a:solidFill>
                  <a:schemeClr val="tx1"/>
                </a:solidFill>
                <a:effectLst/>
                <a:latin typeface="標楷體" panose="03000509000000000000" pitchFamily="65" charset="-120"/>
                <a:ea typeface="標楷體" panose="03000509000000000000" pitchFamily="65" charset="-120"/>
              </a:rPr>
              <a:t>《</a:t>
            </a:r>
            <a:r>
              <a:rPr lang="zh-TW" altLang="en-US" sz="3600" b="1" kern="1200" dirty="0">
                <a:solidFill>
                  <a:schemeClr val="tx1"/>
                </a:solidFill>
                <a:effectLst/>
                <a:latin typeface="標楷體" panose="03000509000000000000" pitchFamily="65" charset="-120"/>
                <a:ea typeface="標楷體" panose="03000509000000000000" pitchFamily="65" charset="-120"/>
              </a:rPr>
              <a:t>香港國安法</a:t>
            </a:r>
            <a:r>
              <a:rPr lang="en-US" altLang="zh-TW" sz="3600" b="1" kern="1200" dirty="0">
                <a:solidFill>
                  <a:schemeClr val="tx1"/>
                </a:solidFill>
                <a:effectLst/>
                <a:latin typeface="標楷體" panose="03000509000000000000" pitchFamily="65" charset="-120"/>
                <a:ea typeface="標楷體" panose="03000509000000000000" pitchFamily="65" charset="-120"/>
              </a:rPr>
              <a:t>》</a:t>
            </a:r>
            <a:r>
              <a:rPr lang="zh-TW" altLang="en-US" sz="3600" b="1" kern="1200" dirty="0">
                <a:solidFill>
                  <a:schemeClr val="tx1"/>
                </a:solidFill>
                <a:effectLst/>
                <a:latin typeface="標楷體" panose="03000509000000000000" pitchFamily="65" charset="-120"/>
                <a:ea typeface="標楷體" panose="03000509000000000000" pitchFamily="65" charset="-120"/>
              </a:rPr>
              <a:t>是什麼？  </a:t>
            </a:r>
            <a:br>
              <a:rPr lang="en-US" altLang="zh-TW" sz="3600" b="1" kern="1200" dirty="0">
                <a:solidFill>
                  <a:schemeClr val="tx1"/>
                </a:solidFill>
                <a:effectLst/>
                <a:latin typeface="標楷體" panose="03000509000000000000" pitchFamily="65" charset="-120"/>
                <a:ea typeface="標楷體" panose="03000509000000000000" pitchFamily="65" charset="-120"/>
              </a:rPr>
            </a:br>
            <a:r>
              <a:rPr lang="en-US" altLang="zh-TW" sz="3600" b="1" kern="1200" dirty="0">
                <a:solidFill>
                  <a:schemeClr val="tx1"/>
                </a:solidFill>
                <a:effectLst/>
                <a:latin typeface="標楷體" panose="03000509000000000000" pitchFamily="65" charset="-120"/>
                <a:ea typeface="標楷體" panose="03000509000000000000" pitchFamily="65" charset="-120"/>
              </a:rPr>
              <a:t>   </a:t>
            </a:r>
            <a:r>
              <a:rPr lang="zh-TW" altLang="en-US" sz="3600" b="1" kern="1200" dirty="0">
                <a:solidFill>
                  <a:schemeClr val="tx1"/>
                </a:solidFill>
                <a:effectLst/>
                <a:latin typeface="標楷體" panose="03000509000000000000" pitchFamily="65" charset="-120"/>
                <a:ea typeface="標楷體" panose="03000509000000000000" pitchFamily="65" charset="-120"/>
              </a:rPr>
              <a:t>有何主要內容？</a:t>
            </a:r>
            <a:endParaRPr lang="en-US" altLang="zh-HK" sz="3600" kern="1200" dirty="0">
              <a:solidFill>
                <a:schemeClr val="tx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477981" y="4872922"/>
            <a:ext cx="5082118" cy="1208141"/>
          </a:xfrm>
        </p:spPr>
        <p:txBody>
          <a:bodyPr vert="horz" lIns="91440" tIns="45720" rIns="91440" bIns="45720" rtlCol="0">
            <a:normAutofit/>
          </a:bodyPr>
          <a:lstStyle/>
          <a:p>
            <a:r>
              <a:rPr lang="en-US" altLang="zh-TW" sz="2000" b="1" kern="1200" dirty="0">
                <a:solidFill>
                  <a:schemeClr val="tx1"/>
                </a:solidFill>
                <a:effectLst/>
                <a:latin typeface="標楷體" panose="03000509000000000000" pitchFamily="65" charset="-120"/>
                <a:ea typeface="標楷體" panose="03000509000000000000" pitchFamily="65" charset="-120"/>
              </a:rPr>
              <a:t>《</a:t>
            </a:r>
            <a:r>
              <a:rPr lang="zh-TW" altLang="en-US" sz="2000" b="1" kern="1200" dirty="0">
                <a:solidFill>
                  <a:schemeClr val="tx1"/>
                </a:solidFill>
                <a:effectLst/>
                <a:latin typeface="標楷體" panose="03000509000000000000" pitchFamily="65" charset="-120"/>
                <a:ea typeface="標楷體" panose="03000509000000000000" pitchFamily="65" charset="-120"/>
              </a:rPr>
              <a:t>香港國安法</a:t>
            </a:r>
            <a:r>
              <a:rPr lang="en-US" altLang="zh-TW" sz="2000" b="1" kern="1200" dirty="0">
                <a:solidFill>
                  <a:schemeClr val="tx1"/>
                </a:solidFill>
                <a:effectLst/>
                <a:latin typeface="標楷體" panose="03000509000000000000" pitchFamily="65" charset="-120"/>
                <a:ea typeface="標楷體" panose="03000509000000000000" pitchFamily="65" charset="-120"/>
              </a:rPr>
              <a:t>》</a:t>
            </a:r>
            <a:r>
              <a:rPr lang="zh-TW" altLang="en-US" sz="2000" b="1" kern="1200" dirty="0">
                <a:solidFill>
                  <a:schemeClr val="tx1"/>
                </a:solidFill>
                <a:effectLst/>
                <a:latin typeface="標楷體" panose="03000509000000000000" pitchFamily="65" charset="-120"/>
                <a:ea typeface="標楷體" panose="03000509000000000000" pitchFamily="65" charset="-120"/>
              </a:rPr>
              <a:t>懲治四類罪行，保障</a:t>
            </a:r>
            <a:r>
              <a:rPr lang="zh-HK" altLang="en-US" sz="2000" b="1" kern="1200" dirty="0">
                <a:solidFill>
                  <a:schemeClr val="tx1"/>
                </a:solidFill>
                <a:effectLst/>
                <a:latin typeface="標楷體" panose="03000509000000000000" pitchFamily="65" charset="-120"/>
                <a:ea typeface="標楷體" panose="03000509000000000000" pitchFamily="65" charset="-120"/>
              </a:rPr>
              <a:t>香港</a:t>
            </a:r>
            <a:r>
              <a:rPr lang="zh-TW" altLang="en-US" sz="2000" b="1" kern="1200" dirty="0">
                <a:solidFill>
                  <a:schemeClr val="tx1"/>
                </a:solidFill>
                <a:effectLst/>
                <a:latin typeface="標楷體" panose="03000509000000000000" pitchFamily="65" charset="-120"/>
                <a:ea typeface="標楷體" panose="03000509000000000000" pitchFamily="65" charset="-120"/>
              </a:rPr>
              <a:t>特區與國家的安全</a:t>
            </a:r>
            <a:endParaRPr lang="en-US" altLang="zh-HK" sz="2000" kern="1200" dirty="0">
              <a:solidFill>
                <a:schemeClr val="tx1"/>
              </a:solidFill>
              <a:latin typeface="標楷體" panose="03000509000000000000" pitchFamily="65" charset="-120"/>
              <a:ea typeface="標楷體" panose="03000509000000000000" pitchFamily="65" charset="-12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圖片 6">
            <a:extLst>
              <a:ext uri="{FF2B5EF4-FFF2-40B4-BE49-F238E27FC236}">
                <a16:creationId xmlns:a16="http://schemas.microsoft.com/office/drawing/2014/main" id="{2521174D-54B3-438E-870F-D5CFBB562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099" y="625683"/>
            <a:ext cx="5455380" cy="5455380"/>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9926319" y="6356350"/>
            <a:ext cx="178769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6</a:t>
            </a:fld>
            <a:endParaRPr kumimoji="0" lang="en-US" altLang="zh-HK" b="0" i="0" u="none" strike="noStrike" cap="none" spc="0" normalizeH="0" baseline="0" noProof="0">
              <a:ln>
                <a:noFill/>
              </a:ln>
              <a:solidFill>
                <a:schemeClr val="tx1">
                  <a:lumMod val="50000"/>
                  <a:lumOff val="50000"/>
                </a:schemeClr>
              </a:solidFill>
              <a:effectLst/>
              <a:uLnTx/>
              <a:uFillTx/>
            </a:endParaRPr>
          </a:p>
        </p:txBody>
      </p:sp>
      <p:sp>
        <p:nvSpPr>
          <p:cNvPr id="5" name="Oval 275">
            <a:extLst>
              <a:ext uri="{FF2B5EF4-FFF2-40B4-BE49-F238E27FC236}">
                <a16:creationId xmlns:a16="http://schemas.microsoft.com/office/drawing/2014/main" id="{1BB3C995-4839-4ABC-A3EE-36E8AA713CA0}"/>
              </a:ext>
            </a:extLst>
          </p:cNvPr>
          <p:cNvSpPr/>
          <p:nvPr/>
        </p:nvSpPr>
        <p:spPr>
          <a:xfrm>
            <a:off x="222303" y="124367"/>
            <a:ext cx="1221539"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2</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0774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1066800"/>
            <a:ext cx="11183112" cy="5791200"/>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317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93344" y="1322388"/>
            <a:ext cx="11183112" cy="5535612"/>
          </a:xfrm>
          <a:ln>
            <a:noFill/>
          </a:ln>
        </p:spPr>
        <p:txBody>
          <a:bodyPr vert="horz">
            <a:normAutofit/>
          </a:bodyPr>
          <a:lstStyle/>
          <a:p>
            <a:pPr marL="0" lvl="0" indent="0">
              <a:lnSpc>
                <a:spcPts val="3000"/>
              </a:lnSpc>
              <a:spcAft>
                <a:spcPts val="1200"/>
              </a:spcAft>
              <a:buNone/>
              <a:defRPr/>
            </a:pPr>
            <a:r>
              <a:rPr lang="zh-TW" altLang="en-US" sz="3200" b="1" u="sng" dirty="0">
                <a:solidFill>
                  <a:prstClr val="black"/>
                </a:solidFill>
                <a:latin typeface="標楷體" panose="03000509000000000000" pitchFamily="65" charset="-120"/>
                <a:ea typeface="標楷體" panose="03000509000000000000" pitchFamily="65" charset="-120"/>
              </a:rPr>
              <a:t>國家安全是否只限於不受敵國武力攻擊？試看看下面情景。</a:t>
            </a: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04444" y="1802770"/>
            <a:ext cx="11183112" cy="5055230"/>
          </a:xfrm>
          <a:prstGeom prst="rect">
            <a:avLst/>
          </a:prstGeom>
          <a:noFill/>
          <a:ln>
            <a:solidFill>
              <a:schemeClr val="tx1"/>
            </a:solidFill>
          </a:ln>
        </p:spPr>
        <p:txBody>
          <a:bodyPr wrap="square" rtlCol="0">
            <a:spAutoFit/>
          </a:bodyPr>
          <a:lstStyle/>
          <a:p>
            <a:pPr algn="just">
              <a:tabLst>
                <a:tab pos="266700" algn="l"/>
              </a:tabLst>
            </a:pPr>
            <a:r>
              <a:rPr lang="zh-TW" altLang="zh-HK" sz="3200" b="1" kern="100" dirty="0">
                <a:effectLst/>
                <a:latin typeface="Times New Roman" panose="02020603050405020304" pitchFamily="18" charset="0"/>
                <a:ea typeface="標楷體" panose="03000509000000000000" pitchFamily="65" charset="-120"/>
              </a:rPr>
              <a:t>【產經評論】 美搞經濟大融合設局引爆華泡沫</a:t>
            </a:r>
            <a:endParaRPr lang="zh-TW" altLang="zh-HK" sz="3200" kern="100" dirty="0">
              <a:effectLst/>
              <a:latin typeface="Times New Roman" panose="02020603050405020304" pitchFamily="18" charset="0"/>
              <a:ea typeface="SimSun" panose="02010600030101010101" pitchFamily="2" charset="-122"/>
            </a:endParaRPr>
          </a:p>
          <a:p>
            <a:pPr indent="304800" algn="just">
              <a:spcBef>
                <a:spcPts val="300"/>
              </a:spcBef>
              <a:tabLst>
                <a:tab pos="266700" algn="l"/>
              </a:tabLst>
            </a:pPr>
            <a:r>
              <a:rPr lang="zh-TW" altLang="zh-HK" sz="3200" kern="100" dirty="0">
                <a:effectLst/>
                <a:latin typeface="Times New Roman" panose="02020603050405020304" pitchFamily="18" charset="0"/>
                <a:ea typeface="標楷體" panose="03000509000000000000" pitchFamily="65" charset="-120"/>
              </a:rPr>
              <a:t>提到熱錢，美國同時正在設局，先讓資金大量流入中國，以待東風一到，促成走資恐慌，這是華爾街大鱷慣常伎倆，港人在九七亞洲金融風暴中已嘗過！</a:t>
            </a:r>
            <a:endParaRPr lang="zh-TW" altLang="zh-HK" sz="3200" kern="100" dirty="0">
              <a:effectLst/>
              <a:latin typeface="Times New Roman" panose="02020603050405020304" pitchFamily="18" charset="0"/>
              <a:ea typeface="SimSun" panose="02010600030101010101" pitchFamily="2" charset="-122"/>
            </a:endParaRPr>
          </a:p>
          <a:p>
            <a:pPr indent="304800" algn="just">
              <a:tabLst>
                <a:tab pos="266700" algn="l"/>
              </a:tabLst>
            </a:pPr>
            <a:r>
              <a:rPr lang="zh-TW" altLang="zh-HK" sz="3200" kern="100" dirty="0">
                <a:effectLst/>
                <a:latin typeface="Times New Roman" panose="02020603050405020304" pitchFamily="18" charset="0"/>
                <a:ea typeface="標楷體" panose="03000509000000000000" pitchFamily="65" charset="-120"/>
              </a:rPr>
              <a:t>中國當然洞悉美國意圖，考慮到這場世紀稅改極可能會引發全球資本大規模流動，故見今年以來主動為中港股市降溫，近日更有傳內地限制外資銀行放款，總之要設法避免熱錢過度流入，以防美國哨子一響，資金一窩蜂流出，最終戳破內地資產泡沫，引發社會動盪。亦因如此，股民別對港股大升存幻想了。</a:t>
            </a:r>
            <a:endParaRPr lang="zh-TW" altLang="zh-HK" sz="3200" kern="100" dirty="0">
              <a:effectLst/>
              <a:latin typeface="Times New Roman" panose="02020603050405020304" pitchFamily="18" charset="0"/>
              <a:ea typeface="SimSun" panose="02010600030101010101" pitchFamily="2" charset="-122"/>
            </a:endParaRPr>
          </a:p>
          <a:p>
            <a:pPr algn="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東網</a:t>
            </a:r>
            <a:r>
              <a:rPr lang="en-US" altLang="zh-HK" sz="2800" kern="100" dirty="0">
                <a:effectLst/>
                <a:latin typeface="Times New Roman" panose="02020603050405020304" pitchFamily="18" charset="0"/>
                <a:ea typeface="標楷體" panose="03000509000000000000" pitchFamily="65" charset="-120"/>
              </a:rPr>
              <a:t>2021</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800" kern="100" dirty="0">
                <a:effectLst/>
                <a:latin typeface="Times New Roman" panose="02020603050405020304" pitchFamily="18" charset="0"/>
                <a:ea typeface="標楷體" panose="03000509000000000000" pitchFamily="65" charset="-120"/>
              </a:rPr>
              <a:t>04</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800" kern="100" dirty="0">
                <a:effectLst/>
                <a:latin typeface="Times New Roman" panose="02020603050405020304" pitchFamily="18" charset="0"/>
                <a:ea typeface="標楷體" panose="03000509000000000000" pitchFamily="65" charset="-120"/>
              </a:rPr>
              <a:t>07</a:t>
            </a:r>
            <a:r>
              <a:rPr lang="zh-TW" altLang="zh-HK" sz="2800"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kumimoji="0" lang="zh-TW" altLang="zh-HK" sz="2800" b="0" i="0" u="none" strike="noStrike" kern="1200" cap="none" spc="0" normalizeH="0" baseline="0" noProof="0" dirty="0">
              <a:ln>
                <a:noFill/>
              </a:ln>
              <a:solidFill>
                <a:srgbClr val="3333FF"/>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97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1521407"/>
            <a:ext cx="11183112" cy="516798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521407"/>
            <a:ext cx="11183112" cy="4975645"/>
          </a:xfrm>
          <a:ln>
            <a:noFill/>
          </a:ln>
        </p:spPr>
        <p:txBody>
          <a:bodyPr vert="horz">
            <a:normAutofit/>
          </a:bodyPr>
          <a:lstStyle/>
          <a:p>
            <a:pPr marL="0" indent="0" algn="just">
              <a:spcBef>
                <a:spcPts val="600"/>
              </a:spcBef>
              <a:spcAft>
                <a:spcPts val="300"/>
              </a:spcAft>
              <a:buNone/>
              <a:tabLst>
                <a:tab pos="266700" algn="l"/>
              </a:tabLst>
            </a:pPr>
            <a:r>
              <a:rPr lang="zh-TW" altLang="zh-HK" sz="3200" kern="100" dirty="0">
                <a:latin typeface="Times New Roman" panose="02020603050405020304" pitchFamily="18" charset="0"/>
                <a:ea typeface="標楷體" panose="03000509000000000000" pitchFamily="65" charset="-120"/>
              </a:rPr>
              <a:t>國家安全當然不只限於不受敵國武力攻擊。在</a:t>
            </a:r>
            <a:r>
              <a:rPr lang="en-US" altLang="zh-HK" sz="3200" kern="100" dirty="0">
                <a:latin typeface="Times New Roman" panose="02020603050405020304" pitchFamily="18" charset="0"/>
                <a:ea typeface="標楷體" panose="03000509000000000000" pitchFamily="65" charset="-120"/>
              </a:rPr>
              <a:t>2015</a:t>
            </a:r>
            <a:r>
              <a:rPr lang="zh-TW" altLang="zh-HK" sz="3200" kern="100" dirty="0">
                <a:latin typeface="Times New Roman" panose="02020603050405020304" pitchFamily="18" charset="0"/>
                <a:ea typeface="標楷體" panose="03000509000000000000" pitchFamily="65" charset="-120"/>
              </a:rPr>
              <a:t>年</a:t>
            </a:r>
            <a:r>
              <a:rPr lang="en-US" altLang="zh-HK" sz="3200" kern="100" dirty="0">
                <a:latin typeface="Times New Roman" panose="02020603050405020304" pitchFamily="18" charset="0"/>
                <a:ea typeface="標楷體" panose="03000509000000000000" pitchFamily="65" charset="-120"/>
              </a:rPr>
              <a:t>7</a:t>
            </a:r>
            <a:r>
              <a:rPr lang="zh-TW" altLang="zh-HK" sz="3200" kern="100" dirty="0">
                <a:latin typeface="Times New Roman" panose="02020603050405020304" pitchFamily="18" charset="0"/>
                <a:ea typeface="標楷體" panose="03000509000000000000" pitchFamily="65" charset="-120"/>
              </a:rPr>
              <a:t>月</a:t>
            </a:r>
            <a:r>
              <a:rPr lang="en-US" altLang="zh-HK" sz="3200" kern="100" dirty="0">
                <a:latin typeface="Times New Roman" panose="02020603050405020304" pitchFamily="18" charset="0"/>
                <a:ea typeface="標楷體" panose="03000509000000000000" pitchFamily="65" charset="-120"/>
              </a:rPr>
              <a:t>1</a:t>
            </a:r>
            <a:r>
              <a:rPr lang="zh-TW" altLang="zh-HK" sz="3200" kern="100" dirty="0">
                <a:latin typeface="Times New Roman" panose="02020603050405020304" pitchFamily="18" charset="0"/>
                <a:ea typeface="標楷體" panose="03000509000000000000" pitchFamily="65" charset="-120"/>
              </a:rPr>
              <a:t>日發佈的《中華人民共和國國家安全法》，便對國家安全作出了這樣的解讀。</a:t>
            </a:r>
            <a:endParaRPr lang="zh-TW" altLang="zh-HK" sz="32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04444" y="3429000"/>
            <a:ext cx="11183112" cy="2593018"/>
          </a:xfrm>
          <a:prstGeom prst="rect">
            <a:avLst/>
          </a:prstGeom>
          <a:noFill/>
          <a:ln>
            <a:solidFill>
              <a:schemeClr val="tx1"/>
            </a:solidFill>
          </a:ln>
        </p:spPr>
        <p:txBody>
          <a:bodyPr wrap="square" rtlCol="0">
            <a:spAutoFit/>
          </a:bodyPr>
          <a:lstStyle/>
          <a:p>
            <a:pPr algn="ctr">
              <a:tabLst>
                <a:tab pos="266700" algn="l"/>
              </a:tabLst>
            </a:pPr>
            <a:r>
              <a:rPr lang="zh-TW" altLang="zh-HK" sz="3200" b="1" u="sng" kern="100" dirty="0">
                <a:effectLst/>
                <a:latin typeface="Times New Roman" panose="02020603050405020304" pitchFamily="18" charset="0"/>
                <a:ea typeface="標楷體" panose="03000509000000000000" pitchFamily="65" charset="-120"/>
              </a:rPr>
              <a:t>甚麼是國家安全</a:t>
            </a:r>
            <a:endParaRPr lang="zh-TW" altLang="zh-HK" sz="3200" kern="100" dirty="0">
              <a:effectLst/>
              <a:latin typeface="Times New Roman" panose="02020603050405020304" pitchFamily="18" charset="0"/>
              <a:ea typeface="SimSun" panose="02010600030101010101" pitchFamily="2" charset="-122"/>
            </a:endParaRPr>
          </a:p>
          <a:p>
            <a:pPr algn="just">
              <a:spcBef>
                <a:spcPts val="300"/>
              </a:spcBef>
              <a:tabLst>
                <a:tab pos="266700" algn="l"/>
              </a:tabLst>
            </a:pPr>
            <a:r>
              <a:rPr lang="zh-TW" altLang="zh-HK" sz="3200" kern="100" dirty="0">
                <a:effectLst/>
                <a:latin typeface="Times New Roman" panose="02020603050405020304" pitchFamily="18" charset="0"/>
                <a:ea typeface="標楷體" panose="03000509000000000000" pitchFamily="65" charset="-120"/>
              </a:rPr>
              <a:t>國家安全是指國家政權、主權、統一和領土完整、人民福祉、經濟社會可持續發展和國家其他重大利益相對處於沒有危險和不受內外威脅的狀態，以及保障持續安全狀態的能力。（《中華人民共和國國家安全法》第</a:t>
            </a:r>
            <a:r>
              <a:rPr lang="en-US" altLang="zh-HK" sz="3200" kern="100" dirty="0">
                <a:effectLst/>
                <a:latin typeface="Times New Roman" panose="02020603050405020304" pitchFamily="18" charset="0"/>
                <a:ea typeface="標楷體" panose="03000509000000000000" pitchFamily="65" charset="-120"/>
              </a:rPr>
              <a:t>2</a:t>
            </a:r>
            <a:r>
              <a:rPr lang="zh-TW" altLang="zh-HK" sz="3200" kern="100" dirty="0">
                <a:effectLst/>
                <a:latin typeface="Times New Roman" panose="02020603050405020304" pitchFamily="18" charset="0"/>
                <a:ea typeface="標楷體" panose="03000509000000000000" pitchFamily="65" charset="-120"/>
              </a:rPr>
              <a:t>條）</a:t>
            </a:r>
            <a:endParaRPr lang="zh-TW" altLang="zh-HK"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2293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甚麼是危害國家安全？</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609600" y="1556084"/>
            <a:ext cx="10515600" cy="5150262"/>
          </a:xfrm>
        </p:spPr>
        <p:txBody>
          <a:bodyPr vert="horz">
            <a:normAutofit/>
          </a:bodyPr>
          <a:lstStyle/>
          <a:p>
            <a:pPr lvl="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連線活動：請將左面與右面相關的項目連成一對，有一個已預先為你做好。</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endParaRPr lang="zh-HK" altLang="en-US" u="sng" dirty="0">
              <a:solidFill>
                <a:srgbClr val="FF0000"/>
              </a:solidFill>
              <a:latin typeface="Times New Roman" panose="02020603050405020304" pitchFamily="18" charset="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25762" y="290100"/>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EF1787E1-A82B-4745-8979-50D6D5893C25}"/>
              </a:ext>
            </a:extLst>
          </p:cNvPr>
          <p:cNvGraphicFramePr>
            <a:graphicFrameLocks noGrp="1"/>
          </p:cNvGraphicFramePr>
          <p:nvPr>
            <p:extLst>
              <p:ext uri="{D42A27DB-BD31-4B8C-83A1-F6EECF244321}">
                <p14:modId xmlns:p14="http://schemas.microsoft.com/office/powerpoint/2010/main" val="1298951649"/>
              </p:ext>
            </p:extLst>
          </p:nvPr>
        </p:nvGraphicFramePr>
        <p:xfrm>
          <a:off x="200526" y="2865855"/>
          <a:ext cx="11790947" cy="3628942"/>
        </p:xfrm>
        <a:graphic>
          <a:graphicData uri="http://schemas.openxmlformats.org/drawingml/2006/table">
            <a:tbl>
              <a:tblPr firstRow="1" firstCol="1" bandRow="1"/>
              <a:tblGrid>
                <a:gridCol w="5061285">
                  <a:extLst>
                    <a:ext uri="{9D8B030D-6E8A-4147-A177-3AD203B41FA5}">
                      <a16:colId xmlns:a16="http://schemas.microsoft.com/office/drawing/2014/main" val="789975966"/>
                    </a:ext>
                  </a:extLst>
                </a:gridCol>
                <a:gridCol w="1286777">
                  <a:extLst>
                    <a:ext uri="{9D8B030D-6E8A-4147-A177-3AD203B41FA5}">
                      <a16:colId xmlns:a16="http://schemas.microsoft.com/office/drawing/2014/main" val="1610770003"/>
                    </a:ext>
                  </a:extLst>
                </a:gridCol>
                <a:gridCol w="5442885">
                  <a:extLst>
                    <a:ext uri="{9D8B030D-6E8A-4147-A177-3AD203B41FA5}">
                      <a16:colId xmlns:a16="http://schemas.microsoft.com/office/drawing/2014/main" val="1858575883"/>
                    </a:ext>
                  </a:extLst>
                </a:gridCol>
              </a:tblGrid>
              <a:tr h="594700">
                <a:tc>
                  <a:txBody>
                    <a:bodyPr/>
                    <a:lstStyle/>
                    <a:p>
                      <a:pPr algn="ctr">
                        <a:tabLst>
                          <a:tab pos="266700" algn="l"/>
                        </a:tabLst>
                      </a:pPr>
                      <a:r>
                        <a:rPr lang="zh-TW" sz="2800" b="1" u="sng" kern="100" dirty="0">
                          <a:effectLst/>
                          <a:latin typeface="Times New Roman" panose="02020603050405020304" pitchFamily="18" charset="0"/>
                          <a:ea typeface="標楷體" panose="03000509000000000000" pitchFamily="65" charset="-120"/>
                        </a:rPr>
                        <a:t>危害國家安全的罪行</a:t>
                      </a:r>
                      <a:endParaRPr lang="zh-TW" sz="2800" b="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sz="2800" b="1" kern="100" dirty="0">
                          <a:effectLst/>
                          <a:latin typeface="Times New Roman" panose="02020603050405020304" pitchFamily="18" charset="0"/>
                          <a:ea typeface="標楷體" panose="03000509000000000000" pitchFamily="65" charset="-120"/>
                        </a:rPr>
                        <a:t>連線</a:t>
                      </a:r>
                      <a:endParaRPr lang="zh-TW" sz="2800" b="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sz="2800" b="1" u="sng" kern="100" dirty="0">
                          <a:effectLst/>
                          <a:latin typeface="Times New Roman" panose="02020603050405020304" pitchFamily="18" charset="0"/>
                          <a:ea typeface="標楷體" panose="03000509000000000000" pitchFamily="65" charset="-120"/>
                        </a:rPr>
                        <a:t>威脅國家不同方面的可持續發展</a:t>
                      </a:r>
                      <a:endParaRPr lang="zh-TW" sz="2800" b="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546445"/>
                  </a:ext>
                </a:extLst>
              </a:tr>
              <a:tr h="594700">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分裂國家</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449263" algn="l"/>
                        </a:tabLst>
                      </a:pPr>
                      <a:r>
                        <a:rPr lang="en-US" sz="3200" kern="100" dirty="0">
                          <a:solidFill>
                            <a:schemeClr val="tx1"/>
                          </a:solidFill>
                          <a:effectLst/>
                          <a:latin typeface="Times New Roman" panose="02020603050405020304" pitchFamily="18" charset="0"/>
                          <a:ea typeface="標楷體" panose="03000509000000000000" pitchFamily="65" charset="-120"/>
                          <a:cs typeface="+mn-cs"/>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國家政權</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574096"/>
                  </a:ext>
                </a:extLst>
              </a:tr>
              <a:tr h="655442">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顛覆國家政權</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266700" algn="l"/>
                        </a:tabLst>
                      </a:pPr>
                      <a:r>
                        <a:rPr lang="en-US" altLang="zh-TW" sz="3200" kern="100" dirty="0">
                          <a:solidFill>
                            <a:schemeClr val="tx1"/>
                          </a:solidFill>
                          <a:effectLst/>
                          <a:latin typeface="Times New Roman" panose="02020603050405020304" pitchFamily="18" charset="0"/>
                          <a:ea typeface="SimSun" panose="02010600030101010101" pitchFamily="2" charset="-122"/>
                        </a:rPr>
                        <a:t>  </a:t>
                      </a:r>
                      <a:endParaRPr lang="zh-TW" sz="3200" kern="100" dirty="0">
                        <a:solidFill>
                          <a:schemeClr val="tx1"/>
                        </a:solidFill>
                        <a:effectLst/>
                        <a:latin typeface="Times New Roman" panose="02020603050405020304" pitchFamily="18" charset="0"/>
                        <a:ea typeface="SimSun"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國家主權、統一和領土完整</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481539"/>
                  </a:ext>
                </a:extLst>
              </a:tr>
              <a:tr h="594700">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組織實施恐怖活動</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266700" algn="l"/>
                        </a:tabLst>
                      </a:pPr>
                      <a:r>
                        <a:rPr lang="en-US" sz="3200" kern="100" dirty="0">
                          <a:solidFill>
                            <a:schemeClr val="tx1"/>
                          </a:solidFill>
                          <a:effectLst/>
                          <a:latin typeface="Times New Roman" panose="02020603050405020304" pitchFamily="18" charset="0"/>
                          <a:ea typeface="標楷體" panose="03000509000000000000" pitchFamily="65" charset="-120"/>
                          <a:cs typeface="+mn-cs"/>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人民福祉</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35507"/>
                  </a:ext>
                </a:extLst>
              </a:tr>
              <a:tr h="1189400">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勾結外國或者境外勢力對國家或特區施以制裁</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266700" algn="l"/>
                        </a:tabLst>
                      </a:pPr>
                      <a:r>
                        <a:rPr lang="en-US" sz="3200" kern="100" dirty="0">
                          <a:solidFill>
                            <a:schemeClr val="tx1"/>
                          </a:solidFill>
                          <a:effectLst/>
                          <a:latin typeface="Times New Roman" panose="02020603050405020304" pitchFamily="18" charset="0"/>
                          <a:ea typeface="標楷體" panose="03000509000000000000" pitchFamily="65" charset="-12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經濟社會</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787921"/>
                  </a:ext>
                </a:extLst>
              </a:tr>
            </a:tbl>
          </a:graphicData>
        </a:graphic>
      </p:graphicFrame>
    </p:spTree>
    <p:extLst>
      <p:ext uri="{BB962C8B-B14F-4D97-AF65-F5344CB8AC3E}">
        <p14:creationId xmlns:p14="http://schemas.microsoft.com/office/powerpoint/2010/main" val="58399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34403</TotalTime>
  <Words>5347</Words>
  <Application>Microsoft Office PowerPoint</Application>
  <PresentationFormat>寬螢幕</PresentationFormat>
  <Paragraphs>337</Paragraphs>
  <Slides>46</Slides>
  <Notes>0</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46</vt:i4>
      </vt:variant>
    </vt:vector>
  </HeadingPairs>
  <TitlesOfParts>
    <vt:vector size="56" baseType="lpstr">
      <vt:lpstr>新細明體</vt:lpstr>
      <vt:lpstr>標楷體</vt:lpstr>
      <vt:lpstr>Arial</vt:lpstr>
      <vt:lpstr>Calibri</vt:lpstr>
      <vt:lpstr>Calibri Light</vt:lpstr>
      <vt:lpstr>Times New Roman</vt:lpstr>
      <vt:lpstr>Wingdings</vt:lpstr>
      <vt:lpstr>Wingdings 2</vt:lpstr>
      <vt:lpstr>Office 佈景主題</vt:lpstr>
      <vt:lpstr>Office Theme</vt:lpstr>
      <vt:lpstr>有關《香港國安法》的六點事實</vt:lpstr>
      <vt:lpstr>有關《香港國安法》的六點事實</vt:lpstr>
      <vt:lpstr>      什麼人要害怕《香港國安法》？ </vt:lpstr>
      <vt:lpstr>《香港國安法》針對的是什麼人？</vt:lpstr>
      <vt:lpstr>       什麼人要害怕《香港國安法》？</vt:lpstr>
      <vt:lpstr>《香港國安法》是什麼？      有何主要內容？</vt:lpstr>
      <vt:lpstr>《香港國安法》是什麼？有何主要內容？</vt:lpstr>
      <vt:lpstr>《香港國安法》是什麼？有何主要內容？</vt:lpstr>
      <vt:lpstr>甚麼是危害國家安全？</vt:lpstr>
      <vt:lpstr>《香港國安法》是什麼？有何主要內容？</vt:lpstr>
      <vt:lpstr>  《香港國安法》是什麼？有何主要內容？</vt:lpstr>
      <vt:lpstr> </vt:lpstr>
      <vt:lpstr>             西方國家就沒有自己的國安法嗎？</vt:lpstr>
      <vt:lpstr>              執行方面，英國是立法多執法嚴</vt:lpstr>
      <vt:lpstr>      《香港國安法》是如何       成為本地法律的？</vt:lpstr>
      <vt:lpstr>《香港國安法》是如何成為本地法律的？</vt:lpstr>
      <vt:lpstr>《香港國安法》是如何成為本地法律的？</vt:lpstr>
      <vt:lpstr>《香港國安法》是如何成為本地法律的？</vt:lpstr>
      <vt:lpstr>《香港國安法》是如何成為本地法律的？</vt:lpstr>
      <vt:lpstr>《香港國安法》是如何成為本地法律的？</vt:lpstr>
      <vt:lpstr> 《香港國安法》是何時成為本地法律的？</vt:lpstr>
      <vt:lpstr>      </vt:lpstr>
      <vt:lpstr>《香港國安法》是何時成為本地法律的？</vt:lpstr>
      <vt:lpstr>《香港國安法》是何時成為本地法律的？</vt:lpstr>
      <vt:lpstr>《香港國安法》是何時成為本地法律的？</vt:lpstr>
      <vt:lpstr>PowerPoint 簡報</vt:lpstr>
      <vt:lpstr>                      什麼時候香港應進行《基本法》                       第23條立法？</vt:lpstr>
      <vt:lpstr>                      什麼時候香港應進行《基本法》                       第23條立法？</vt:lpstr>
      <vt:lpstr>        為什麼要訂立《香港國安法》？ </vt:lpstr>
      <vt:lpstr>為什麼要訂立《香港國安法》？</vt:lpstr>
      <vt:lpstr>為什麼要訂立《香港國安法》？</vt:lpstr>
      <vt:lpstr>有說《香港國安法》的制定是為了箝制言論自由，亦破壞香港的法治制度和精神，因此是違反《基本法》的？這是真的嗎？</vt:lpstr>
      <vt:lpstr>為什麼要訂立《香港國安法》？</vt:lpstr>
      <vt:lpstr>為什麼要訂立《香港國安法》？</vt:lpstr>
      <vt:lpstr>涉及《香港國安法》的案件在哪裡審案、犯罪者在哪裡坐牢？</vt:lpstr>
      <vt:lpstr>涉及《香港國安法》的案件在哪裡審案、犯罪者在哪裡坐牢？</vt:lpstr>
      <vt:lpstr>涉及《香港國安法》的案件在哪裡審案、犯罪者在哪裡坐牢？</vt:lpstr>
      <vt:lpstr>PowerPoint 簡報</vt:lpstr>
      <vt:lpstr>涉及《香港國安法》的案件在哪裡審案、犯罪者在哪裡坐牢？</vt:lpstr>
      <vt:lpstr>涉及《香港國安法》的案件在哪裡審案、犯罪者在哪裡坐牢？</vt:lpstr>
      <vt:lpstr>附錄</vt:lpstr>
      <vt:lpstr>《香港國安法》令一國兩制更加牢固</vt:lpstr>
      <vt:lpstr>英國最高法院前法官認為，香港司法獨立未受干擾</vt:lpstr>
      <vt:lpstr>英國最高法院前法官認為，香港司法獨立未受干擾</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政治體制</dc:title>
  <dc:creator>CH Lee</dc:creator>
  <cp:lastModifiedBy>Tzu Wei Luk</cp:lastModifiedBy>
  <cp:revision>301</cp:revision>
  <dcterms:created xsi:type="dcterms:W3CDTF">2021-03-08T03:46:54Z</dcterms:created>
  <dcterms:modified xsi:type="dcterms:W3CDTF">2021-08-17T03:48:31Z</dcterms:modified>
</cp:coreProperties>
</file>