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570" r:id="rId3"/>
    <p:sldId id="259" r:id="rId4"/>
    <p:sldId id="571" r:id="rId5"/>
    <p:sldId id="572" r:id="rId6"/>
    <p:sldId id="573" r:id="rId7"/>
    <p:sldId id="574" r:id="rId8"/>
    <p:sldId id="575" r:id="rId9"/>
    <p:sldId id="576" r:id="rId10"/>
    <p:sldId id="577" r:id="rId11"/>
    <p:sldId id="578" r:id="rId12"/>
    <p:sldId id="579" r:id="rId13"/>
    <p:sldId id="580" r:id="rId14"/>
    <p:sldId id="581" r:id="rId15"/>
    <p:sldId id="582" r:id="rId16"/>
    <p:sldId id="583" r:id="rId17"/>
    <p:sldId id="584" r:id="rId18"/>
    <p:sldId id="586" r:id="rId19"/>
    <p:sldId id="588" r:id="rId20"/>
    <p:sldId id="587" r:id="rId21"/>
    <p:sldId id="589" r:id="rId22"/>
    <p:sldId id="590" r:id="rId23"/>
    <p:sldId id="591" r:id="rId24"/>
    <p:sldId id="592" r:id="rId25"/>
    <p:sldId id="593" r:id="rId26"/>
    <p:sldId id="594" r:id="rId27"/>
    <p:sldId id="595" r:id="rId28"/>
    <p:sldId id="596" r:id="rId29"/>
    <p:sldId id="597" r:id="rId30"/>
    <p:sldId id="598" r:id="rId31"/>
    <p:sldId id="599" r:id="rId32"/>
    <p:sldId id="600" r:id="rId33"/>
    <p:sldId id="601" r:id="rId34"/>
    <p:sldId id="602" r:id="rId35"/>
    <p:sldId id="603" r:id="rId36"/>
    <p:sldId id="604" r:id="rId37"/>
    <p:sldId id="605" r:id="rId38"/>
    <p:sldId id="606" r:id="rId39"/>
    <p:sldId id="607" r:id="rId40"/>
    <p:sldId id="608" r:id="rId41"/>
    <p:sldId id="609" r:id="rId42"/>
    <p:sldId id="610" r:id="rId43"/>
    <p:sldId id="611" r:id="rId44"/>
    <p:sldId id="612" r:id="rId45"/>
    <p:sldId id="613" r:id="rId46"/>
    <p:sldId id="614" r:id="rId47"/>
    <p:sldId id="615" r:id="rId48"/>
    <p:sldId id="616" r:id="rId49"/>
    <p:sldId id="617" r:id="rId50"/>
    <p:sldId id="618" r:id="rId51"/>
    <p:sldId id="619" r:id="rId52"/>
    <p:sldId id="620" r:id="rId53"/>
    <p:sldId id="621" r:id="rId54"/>
    <p:sldId id="377" r:id="rId55"/>
    <p:sldId id="376" r:id="rId56"/>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 Lee" initials="CL" lastIdx="1" clrIdx="0">
    <p:extLst>
      <p:ext uri="{19B8F6BF-5375-455C-9EA6-DF929625EA0E}">
        <p15:presenceInfo xmlns:p15="http://schemas.microsoft.com/office/powerpoint/2012/main" userId="4d19cfad7eb767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99"/>
    <a:srgbClr val="CC0066"/>
    <a:srgbClr val="FF9999"/>
    <a:srgbClr val="0000FF"/>
    <a:srgbClr val="1C0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7" autoAdjust="0"/>
    <p:restoredTop sz="94660"/>
  </p:normalViewPr>
  <p:slideViewPr>
    <p:cSldViewPr snapToGrid="0">
      <p:cViewPr varScale="1">
        <p:scale>
          <a:sx n="114" d="100"/>
          <a:sy n="114" d="100"/>
        </p:scale>
        <p:origin x="150" y="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27693-964D-46ED-8A7F-B21DDD61121B}" type="datetimeFigureOut">
              <a:rPr lang="zh-HK" altLang="en-US" smtClean="0"/>
              <a:t>1/9/2021</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D5B54-57F7-4591-8CA9-868D4D9B9D1B}" type="slidenum">
              <a:rPr lang="zh-HK" altLang="en-US" smtClean="0"/>
              <a:t>‹#›</a:t>
            </a:fld>
            <a:endParaRPr lang="zh-HK" altLang="en-US"/>
          </a:p>
        </p:txBody>
      </p:sp>
    </p:spTree>
    <p:extLst>
      <p:ext uri="{BB962C8B-B14F-4D97-AF65-F5344CB8AC3E}">
        <p14:creationId xmlns:p14="http://schemas.microsoft.com/office/powerpoint/2010/main" val="363068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F9BCBC-38D6-46DE-9D6B-1CBE87478B3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3F88EEE2-4F97-426D-9686-3F88159CC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276A7D5D-8FF3-44BA-8DB4-EE34F69EF4A9}"/>
              </a:ext>
            </a:extLst>
          </p:cNvPr>
          <p:cNvSpPr>
            <a:spLocks noGrp="1"/>
          </p:cNvSpPr>
          <p:nvPr>
            <p:ph type="dt" sz="half" idx="10"/>
          </p:nvPr>
        </p:nvSpPr>
        <p:spPr/>
        <p:txBody>
          <a:bodyPr/>
          <a:lstStyle/>
          <a:p>
            <a:fld id="{28F39AC3-E716-4658-822F-8B4D70CBEBF8}" type="datetime1">
              <a:rPr lang="zh-HK" altLang="en-US" smtClean="0"/>
              <a:t>1/9/2021</a:t>
            </a:fld>
            <a:endParaRPr lang="zh-HK" altLang="en-US"/>
          </a:p>
        </p:txBody>
      </p:sp>
      <p:sp>
        <p:nvSpPr>
          <p:cNvPr id="5" name="頁尾版面配置區 4">
            <a:extLst>
              <a:ext uri="{FF2B5EF4-FFF2-40B4-BE49-F238E27FC236}">
                <a16:creationId xmlns:a16="http://schemas.microsoft.com/office/drawing/2014/main" id="{3C411790-A03A-40E6-9C7D-0555B544339F}"/>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180CA01-3D0A-4BC2-A0AE-D8F213DE931F}"/>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39332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C5CCF3-26A4-49FA-BD07-8DA4F590BD70}"/>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4D1BCBE2-5F32-4BAF-98EB-E06FCF623B88}"/>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FCD568D6-B1D9-4EC6-88FF-16F93BEE1AA6}"/>
              </a:ext>
            </a:extLst>
          </p:cNvPr>
          <p:cNvSpPr>
            <a:spLocks noGrp="1"/>
          </p:cNvSpPr>
          <p:nvPr>
            <p:ph type="dt" sz="half" idx="10"/>
          </p:nvPr>
        </p:nvSpPr>
        <p:spPr/>
        <p:txBody>
          <a:bodyPr/>
          <a:lstStyle/>
          <a:p>
            <a:fld id="{BB6B4488-35B1-4749-9C7C-4CFF1C557025}" type="datetime1">
              <a:rPr lang="zh-HK" altLang="en-US" smtClean="0"/>
              <a:t>1/9/2021</a:t>
            </a:fld>
            <a:endParaRPr lang="zh-HK" altLang="en-US"/>
          </a:p>
        </p:txBody>
      </p:sp>
      <p:sp>
        <p:nvSpPr>
          <p:cNvPr id="5" name="頁尾版面配置區 4">
            <a:extLst>
              <a:ext uri="{FF2B5EF4-FFF2-40B4-BE49-F238E27FC236}">
                <a16:creationId xmlns:a16="http://schemas.microsoft.com/office/drawing/2014/main" id="{EC21AE20-0957-4D80-9AF0-D9CF82F79854}"/>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1435D0CF-495E-499C-8756-419CD08EBF8B}"/>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4883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AEC722B-6969-44BD-A4EC-A4B33DEB6DFD}"/>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59C99BC4-2038-4594-83DA-485671CDE09F}"/>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05D1CDDB-8A1C-4C2D-A68F-00F6027C6F03}"/>
              </a:ext>
            </a:extLst>
          </p:cNvPr>
          <p:cNvSpPr>
            <a:spLocks noGrp="1"/>
          </p:cNvSpPr>
          <p:nvPr>
            <p:ph type="dt" sz="half" idx="10"/>
          </p:nvPr>
        </p:nvSpPr>
        <p:spPr/>
        <p:txBody>
          <a:bodyPr/>
          <a:lstStyle/>
          <a:p>
            <a:fld id="{45814123-D828-495C-BB75-ADB1572093D5}" type="datetime1">
              <a:rPr lang="zh-HK" altLang="en-US" smtClean="0"/>
              <a:t>1/9/2021</a:t>
            </a:fld>
            <a:endParaRPr lang="zh-HK" altLang="en-US"/>
          </a:p>
        </p:txBody>
      </p:sp>
      <p:sp>
        <p:nvSpPr>
          <p:cNvPr id="5" name="頁尾版面配置區 4">
            <a:extLst>
              <a:ext uri="{FF2B5EF4-FFF2-40B4-BE49-F238E27FC236}">
                <a16:creationId xmlns:a16="http://schemas.microsoft.com/office/drawing/2014/main" id="{BFBBC9FD-06BF-410B-9CEE-E9D63DA26A2C}"/>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50B387B2-61F9-44DC-8FAE-A6AD94F9C444}"/>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72950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0D47D3-2714-4677-B77F-DEAEAE7E5C24}"/>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1ABDDA55-7C15-499C-BB6E-9B215BEFEE97}"/>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B93D8ACB-4358-4FBB-8304-5BE32774C145}"/>
              </a:ext>
            </a:extLst>
          </p:cNvPr>
          <p:cNvSpPr>
            <a:spLocks noGrp="1"/>
          </p:cNvSpPr>
          <p:nvPr>
            <p:ph type="dt" sz="half" idx="10"/>
          </p:nvPr>
        </p:nvSpPr>
        <p:spPr/>
        <p:txBody>
          <a:bodyPr/>
          <a:lstStyle/>
          <a:p>
            <a:fld id="{4A18EFE1-BD11-48AE-886A-5F578E00ED37}" type="datetime1">
              <a:rPr lang="zh-HK" altLang="en-US" smtClean="0"/>
              <a:t>1/9/2021</a:t>
            </a:fld>
            <a:endParaRPr lang="zh-HK" altLang="en-US"/>
          </a:p>
        </p:txBody>
      </p:sp>
      <p:sp>
        <p:nvSpPr>
          <p:cNvPr id="5" name="頁尾版面配置區 4">
            <a:extLst>
              <a:ext uri="{FF2B5EF4-FFF2-40B4-BE49-F238E27FC236}">
                <a16:creationId xmlns:a16="http://schemas.microsoft.com/office/drawing/2014/main" id="{3F867433-5510-4070-97D6-EAB6D5EA078B}"/>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23CC01A-4518-4117-B083-B52AB4513844}"/>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02455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9B861C-E1EA-4237-A567-CCEF3000688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1EA057D0-5EBF-4C3C-942E-FBBA4EBFA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BC450F73-1743-4321-94E2-8603388A2D23}"/>
              </a:ext>
            </a:extLst>
          </p:cNvPr>
          <p:cNvSpPr>
            <a:spLocks noGrp="1"/>
          </p:cNvSpPr>
          <p:nvPr>
            <p:ph type="dt" sz="half" idx="10"/>
          </p:nvPr>
        </p:nvSpPr>
        <p:spPr/>
        <p:txBody>
          <a:bodyPr/>
          <a:lstStyle/>
          <a:p>
            <a:fld id="{BEC719D3-8080-4C99-A69D-8C932D8C5741}" type="datetime1">
              <a:rPr lang="zh-HK" altLang="en-US" smtClean="0"/>
              <a:t>1/9/2021</a:t>
            </a:fld>
            <a:endParaRPr lang="zh-HK" altLang="en-US"/>
          </a:p>
        </p:txBody>
      </p:sp>
      <p:sp>
        <p:nvSpPr>
          <p:cNvPr id="5" name="頁尾版面配置區 4">
            <a:extLst>
              <a:ext uri="{FF2B5EF4-FFF2-40B4-BE49-F238E27FC236}">
                <a16:creationId xmlns:a16="http://schemas.microsoft.com/office/drawing/2014/main" id="{25CE55F1-5A91-4AAD-9DAC-F6ABE12C7B1B}"/>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809EAFA2-DBEC-4C28-9577-283AFA4ED0D8}"/>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248436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36F597-7035-4153-B6D0-D6E8E0C1E3D0}"/>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849D3520-F3F7-43EF-8391-0E8E8597A274}"/>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1AFC281B-6DCC-4DF8-A5E2-4D5E49D3830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032ED0C3-6A1B-4C53-90E2-F57B2445C5BC}"/>
              </a:ext>
            </a:extLst>
          </p:cNvPr>
          <p:cNvSpPr>
            <a:spLocks noGrp="1"/>
          </p:cNvSpPr>
          <p:nvPr>
            <p:ph type="dt" sz="half" idx="10"/>
          </p:nvPr>
        </p:nvSpPr>
        <p:spPr/>
        <p:txBody>
          <a:bodyPr/>
          <a:lstStyle/>
          <a:p>
            <a:fld id="{54DADD25-0A2A-4AD7-9628-DA547603A4F5}" type="datetime1">
              <a:rPr lang="zh-HK" altLang="en-US" smtClean="0"/>
              <a:t>1/9/2021</a:t>
            </a:fld>
            <a:endParaRPr lang="zh-HK" altLang="en-US"/>
          </a:p>
        </p:txBody>
      </p:sp>
      <p:sp>
        <p:nvSpPr>
          <p:cNvPr id="6" name="頁尾版面配置區 5">
            <a:extLst>
              <a:ext uri="{FF2B5EF4-FFF2-40B4-BE49-F238E27FC236}">
                <a16:creationId xmlns:a16="http://schemas.microsoft.com/office/drawing/2014/main" id="{BCBCDFB3-5D92-474A-8C42-894E48AA54B0}"/>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94366555-2C34-4BFA-9A8C-BEF9AEF4E00B}"/>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49279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875856-D029-4617-BD46-CCF4747DAFEF}"/>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98F0EB5C-56F7-47D2-A7DD-B67A3FA7A4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9F0648E3-5A36-4E1C-A2A8-553F4B4030A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17AD6797-A0D6-4441-91CA-6904EFBC0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116D9452-D476-43ED-82BB-D190E0D41854}"/>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11890C5D-1285-4E29-AE04-36E87061F30E}"/>
              </a:ext>
            </a:extLst>
          </p:cNvPr>
          <p:cNvSpPr>
            <a:spLocks noGrp="1"/>
          </p:cNvSpPr>
          <p:nvPr>
            <p:ph type="dt" sz="half" idx="10"/>
          </p:nvPr>
        </p:nvSpPr>
        <p:spPr/>
        <p:txBody>
          <a:bodyPr/>
          <a:lstStyle/>
          <a:p>
            <a:fld id="{1969BE57-4D84-41CA-AFBA-67A627D60CEC}" type="datetime1">
              <a:rPr lang="zh-HK" altLang="en-US" smtClean="0"/>
              <a:t>1/9/2021</a:t>
            </a:fld>
            <a:endParaRPr lang="zh-HK" altLang="en-US"/>
          </a:p>
        </p:txBody>
      </p:sp>
      <p:sp>
        <p:nvSpPr>
          <p:cNvPr id="8" name="頁尾版面配置區 7">
            <a:extLst>
              <a:ext uri="{FF2B5EF4-FFF2-40B4-BE49-F238E27FC236}">
                <a16:creationId xmlns:a16="http://schemas.microsoft.com/office/drawing/2014/main" id="{3D78036A-FC91-4C27-BEC7-A3ADBD928AE3}"/>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BB8C6B14-B1E4-4852-AE9A-FAE9819EF79E}"/>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45093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920F91-CB15-4F41-AAB1-A63C0C51955A}"/>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C3C27E80-0391-4353-A901-A207CE6542BD}"/>
              </a:ext>
            </a:extLst>
          </p:cNvPr>
          <p:cNvSpPr>
            <a:spLocks noGrp="1"/>
          </p:cNvSpPr>
          <p:nvPr>
            <p:ph type="dt" sz="half" idx="10"/>
          </p:nvPr>
        </p:nvSpPr>
        <p:spPr/>
        <p:txBody>
          <a:bodyPr/>
          <a:lstStyle/>
          <a:p>
            <a:fld id="{6F8D6378-4715-4934-A38C-5062DEC8377C}" type="datetime1">
              <a:rPr lang="zh-HK" altLang="en-US" smtClean="0"/>
              <a:t>1/9/2021</a:t>
            </a:fld>
            <a:endParaRPr lang="zh-HK" altLang="en-US"/>
          </a:p>
        </p:txBody>
      </p:sp>
      <p:sp>
        <p:nvSpPr>
          <p:cNvPr id="4" name="頁尾版面配置區 3">
            <a:extLst>
              <a:ext uri="{FF2B5EF4-FFF2-40B4-BE49-F238E27FC236}">
                <a16:creationId xmlns:a16="http://schemas.microsoft.com/office/drawing/2014/main" id="{893125D5-BCA4-4A5D-B739-C5308EF1638D}"/>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13B95838-CA0D-41CA-BF85-243440363772}"/>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493658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DD47BD4-2DDA-40B5-A55B-C1C5B27DA5A5}"/>
              </a:ext>
            </a:extLst>
          </p:cNvPr>
          <p:cNvSpPr>
            <a:spLocks noGrp="1"/>
          </p:cNvSpPr>
          <p:nvPr>
            <p:ph type="dt" sz="half" idx="10"/>
          </p:nvPr>
        </p:nvSpPr>
        <p:spPr/>
        <p:txBody>
          <a:bodyPr/>
          <a:lstStyle/>
          <a:p>
            <a:fld id="{830B656F-1B31-47B5-AFCF-56205ED9AA6C}" type="datetime1">
              <a:rPr lang="zh-HK" altLang="en-US" smtClean="0"/>
              <a:t>1/9/2021</a:t>
            </a:fld>
            <a:endParaRPr lang="zh-HK" altLang="en-US"/>
          </a:p>
        </p:txBody>
      </p:sp>
      <p:sp>
        <p:nvSpPr>
          <p:cNvPr id="3" name="頁尾版面配置區 2">
            <a:extLst>
              <a:ext uri="{FF2B5EF4-FFF2-40B4-BE49-F238E27FC236}">
                <a16:creationId xmlns:a16="http://schemas.microsoft.com/office/drawing/2014/main" id="{803A880E-52FA-4974-B012-0EBB081C6BF6}"/>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1BC81B51-B411-4941-86D6-2D071745C0D3}"/>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965329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707C6A-A823-4A10-A56C-7849C9DCCC0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77C6977C-23CD-44D2-A7BB-AFB1EC5474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B464515A-2244-413C-9CFB-244EAD1B7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88F2B91-B5B3-4886-A6CF-DB825EB6E6FD}"/>
              </a:ext>
            </a:extLst>
          </p:cNvPr>
          <p:cNvSpPr>
            <a:spLocks noGrp="1"/>
          </p:cNvSpPr>
          <p:nvPr>
            <p:ph type="dt" sz="half" idx="10"/>
          </p:nvPr>
        </p:nvSpPr>
        <p:spPr/>
        <p:txBody>
          <a:bodyPr/>
          <a:lstStyle/>
          <a:p>
            <a:fld id="{79C374D4-A877-4ACC-B380-BD35B6E80A73}" type="datetime1">
              <a:rPr lang="zh-HK" altLang="en-US" smtClean="0"/>
              <a:t>1/9/2021</a:t>
            </a:fld>
            <a:endParaRPr lang="zh-HK" altLang="en-US"/>
          </a:p>
        </p:txBody>
      </p:sp>
      <p:sp>
        <p:nvSpPr>
          <p:cNvPr id="6" name="頁尾版面配置區 5">
            <a:extLst>
              <a:ext uri="{FF2B5EF4-FFF2-40B4-BE49-F238E27FC236}">
                <a16:creationId xmlns:a16="http://schemas.microsoft.com/office/drawing/2014/main" id="{2A9F576E-B6F1-404E-AB08-21473C749B25}"/>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9806EF30-6814-49A9-B372-C381F99DA88A}"/>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151641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29EDAE-CD7F-44D6-AAE9-1D1DBC7A7D0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DE8843E9-E47E-4553-80E0-8B966FBF9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7CCC251C-1172-4030-9451-CCC3C7D8C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4AC94BF-8C1A-4C9C-AEF4-C8F7278AEAFB}"/>
              </a:ext>
            </a:extLst>
          </p:cNvPr>
          <p:cNvSpPr>
            <a:spLocks noGrp="1"/>
          </p:cNvSpPr>
          <p:nvPr>
            <p:ph type="dt" sz="half" idx="10"/>
          </p:nvPr>
        </p:nvSpPr>
        <p:spPr/>
        <p:txBody>
          <a:bodyPr/>
          <a:lstStyle/>
          <a:p>
            <a:fld id="{2E8E45AB-7F05-42CA-B3AA-EACD7942E0C7}" type="datetime1">
              <a:rPr lang="zh-HK" altLang="en-US" smtClean="0"/>
              <a:t>1/9/2021</a:t>
            </a:fld>
            <a:endParaRPr lang="zh-HK" altLang="en-US"/>
          </a:p>
        </p:txBody>
      </p:sp>
      <p:sp>
        <p:nvSpPr>
          <p:cNvPr id="6" name="頁尾版面配置區 5">
            <a:extLst>
              <a:ext uri="{FF2B5EF4-FFF2-40B4-BE49-F238E27FC236}">
                <a16:creationId xmlns:a16="http://schemas.microsoft.com/office/drawing/2014/main" id="{67F0E8B8-DF34-4AA9-930A-22BBCE2234C2}"/>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539D3449-D302-4540-907E-52A1F16CFE5C}"/>
              </a:ext>
            </a:extLst>
          </p:cNvPr>
          <p:cNvSpPr>
            <a:spLocks noGrp="1"/>
          </p:cNvSpPr>
          <p:nvPr>
            <p:ph type="sldNum" sz="quarter" idx="12"/>
          </p:nvPr>
        </p:nvSpPr>
        <p:spPr/>
        <p:txBody>
          <a:body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31743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B2B13F2-BC90-497D-90D4-34FCA76B76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95561683-0676-4ABE-80CE-2F3F9612B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A5AF9F87-5BAF-480A-A31B-F7EE5D362D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694C4-CDF6-4153-AD1B-997D474111AD}" type="datetime1">
              <a:rPr lang="zh-HK" altLang="en-US" smtClean="0"/>
              <a:t>1/9/2021</a:t>
            </a:fld>
            <a:endParaRPr lang="zh-HK" altLang="en-US"/>
          </a:p>
        </p:txBody>
      </p:sp>
      <p:sp>
        <p:nvSpPr>
          <p:cNvPr id="5" name="頁尾版面配置區 4">
            <a:extLst>
              <a:ext uri="{FF2B5EF4-FFF2-40B4-BE49-F238E27FC236}">
                <a16:creationId xmlns:a16="http://schemas.microsoft.com/office/drawing/2014/main" id="{4BC6924D-EFB9-40EB-A136-CFAD63376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238772A9-39CA-4B04-8CFF-977BC986C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6A508-BB07-4B8A-901D-15D03AC66BA5}" type="slidenum">
              <a:rPr lang="zh-HK" altLang="en-US" smtClean="0"/>
              <a:t>‹#›</a:t>
            </a:fld>
            <a:endParaRPr lang="zh-HK" altLang="en-US"/>
          </a:p>
        </p:txBody>
      </p:sp>
    </p:spTree>
    <p:extLst>
      <p:ext uri="{BB962C8B-B14F-4D97-AF65-F5344CB8AC3E}">
        <p14:creationId xmlns:p14="http://schemas.microsoft.com/office/powerpoint/2010/main" val="4248989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sed.gov.hk/national_security/?l=tc&amp;a=national_security_overview"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sohu.com/a/257610746_726570" TargetMode="External"/><Relationship Id="rId2" Type="http://schemas.openxmlformats.org/officeDocument/2006/relationships/hyperlink" Target="http://zh.chinausfocus.com/foreign-policy/20160810/7419.html" TargetMode="External"/><Relationship Id="rId1" Type="http://schemas.openxmlformats.org/officeDocument/2006/relationships/slideLayout" Target="../slideLayouts/slideLayout10.xml"/><Relationship Id="rId4" Type="http://schemas.openxmlformats.org/officeDocument/2006/relationships/hyperlink" Target="https://www.bbc.com/zhongwen/trad/chinese-news-57100628"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s://securityconference.org/en/publications/munich-security-report-202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washingtonpost.com/politics/2021/05/05/did-pandemic-shake-chinese-citizens-trust-their-government/" TargetMode="External"/><Relationship Id="rId2" Type="http://schemas.openxmlformats.org/officeDocument/2006/relationships/hyperlink" Target="https://www.worldvaluessurvey.org/WVSDocumentationWV7.jsp" TargetMode="Externa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baike.baidu.com/item/%E5%9B%BD%E5%AE%B6%E5%AE%89%E5%85%A8/1333"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basiclawresources.info/"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6">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A7278"/>
            </a:soli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8C14DFE4-A192-4ED1-AC1A-CDE8BB9DE465}"/>
              </a:ext>
            </a:extLst>
          </p:cNvPr>
          <p:cNvSpPr>
            <a:spLocks noGrp="1"/>
          </p:cNvSpPr>
          <p:nvPr>
            <p:ph type="ctrTitle"/>
          </p:nvPr>
        </p:nvSpPr>
        <p:spPr>
          <a:xfrm>
            <a:off x="1109980" y="4277356"/>
            <a:ext cx="9966960" cy="1560320"/>
          </a:xfrm>
        </p:spPr>
        <p:txBody>
          <a:bodyPr>
            <a:normAutofit/>
          </a:bodyPr>
          <a:lstStyle/>
          <a:p>
            <a:r>
              <a:rPr lang="zh-TW" altLang="en-US" sz="5800" b="1" kern="100">
                <a:solidFill>
                  <a:srgbClr val="5A7278"/>
                </a:solidFill>
                <a:latin typeface="標楷體" panose="03000509000000000000" pitchFamily="65" charset="-120"/>
                <a:ea typeface="標楷體" panose="03000509000000000000" pitchFamily="65" charset="-120"/>
                <a:cs typeface="Times New Roman" panose="02020603050405020304" pitchFamily="18" charset="0"/>
              </a:rPr>
              <a:t>認識國家安全</a:t>
            </a:r>
            <a:endParaRPr lang="zh-HK" altLang="en-US" sz="5800">
              <a:solidFill>
                <a:srgbClr val="5A7278"/>
              </a:solidFill>
              <a:latin typeface="標楷體" panose="03000509000000000000" pitchFamily="65" charset="-120"/>
              <a:ea typeface="標楷體" panose="03000509000000000000" pitchFamily="65" charset="-120"/>
            </a:endParaRPr>
          </a:p>
        </p:txBody>
      </p:sp>
      <p:sp>
        <p:nvSpPr>
          <p:cNvPr id="3" name="副標題 2">
            <a:extLst>
              <a:ext uri="{FF2B5EF4-FFF2-40B4-BE49-F238E27FC236}">
                <a16:creationId xmlns:a16="http://schemas.microsoft.com/office/drawing/2014/main" id="{611FAA1D-0584-41B2-B3EE-8AE840DEB5B8}"/>
              </a:ext>
            </a:extLst>
          </p:cNvPr>
          <p:cNvSpPr>
            <a:spLocks noGrp="1"/>
          </p:cNvSpPr>
          <p:nvPr>
            <p:ph type="subTitle" idx="1"/>
          </p:nvPr>
        </p:nvSpPr>
        <p:spPr>
          <a:xfrm>
            <a:off x="1709530" y="5799489"/>
            <a:ext cx="8767860" cy="440822"/>
          </a:xfrm>
        </p:spPr>
        <p:txBody>
          <a:bodyPr>
            <a:normAutofit/>
          </a:bodyPr>
          <a:lstStyle/>
          <a:p>
            <a:r>
              <a:rPr lang="zh-TW" altLang="en-US" sz="2000" b="1" kern="100">
                <a:solidFill>
                  <a:srgbClr val="5A7278"/>
                </a:solidFill>
                <a:latin typeface="標楷體" panose="03000509000000000000" pitchFamily="65" charset="-120"/>
                <a:ea typeface="標楷體" panose="03000509000000000000" pitchFamily="65" charset="-120"/>
                <a:cs typeface="Times New Roman" panose="02020603050405020304" pitchFamily="18" charset="0"/>
              </a:rPr>
              <a:t>單元二</a:t>
            </a:r>
            <a:endParaRPr lang="en-US" altLang="zh-TW" sz="2000">
              <a:solidFill>
                <a:srgbClr val="5A7278"/>
              </a:solidFill>
              <a:latin typeface="標楷體" panose="03000509000000000000" pitchFamily="65" charset="-120"/>
              <a:ea typeface="標楷體" panose="03000509000000000000" pitchFamily="65" charset="-120"/>
            </a:endParaRPr>
          </a:p>
        </p:txBody>
      </p:sp>
      <p:pic>
        <p:nvPicPr>
          <p:cNvPr id="8" name="圖片 7">
            <a:extLst>
              <a:ext uri="{FF2B5EF4-FFF2-40B4-BE49-F238E27FC236}">
                <a16:creationId xmlns:a16="http://schemas.microsoft.com/office/drawing/2014/main" id="{1C736C2D-4323-4D47-86D2-9E9EF7FACB61}"/>
              </a:ext>
            </a:extLst>
          </p:cNvPr>
          <p:cNvPicPr>
            <a:picLocks noChangeAspect="1"/>
          </p:cNvPicPr>
          <p:nvPr/>
        </p:nvPicPr>
        <p:blipFill rotWithShape="1">
          <a:blip r:embed="rId2">
            <a:extLst>
              <a:ext uri="{28A0092B-C50C-407E-A947-70E740481C1C}">
                <a14:useLocalDpi xmlns:a14="http://schemas.microsoft.com/office/drawing/2010/main" val="0"/>
              </a:ext>
            </a:extLst>
          </a:blip>
          <a:srcRect r="22268" b="1"/>
          <a:stretch/>
        </p:blipFill>
        <p:spPr>
          <a:xfrm>
            <a:off x="243840" y="256540"/>
            <a:ext cx="11704320" cy="3764276"/>
          </a:xfrm>
          <a:prstGeom prst="rect">
            <a:avLst/>
          </a:prstGeom>
        </p:spPr>
      </p:pic>
      <p:sp>
        <p:nvSpPr>
          <p:cNvPr id="4" name="投影片編號版面配置區 3">
            <a:extLst>
              <a:ext uri="{FF2B5EF4-FFF2-40B4-BE49-F238E27FC236}">
                <a16:creationId xmlns:a16="http://schemas.microsoft.com/office/drawing/2014/main" id="{67B038BF-6E7A-4C1C-A154-294B2345E120}"/>
              </a:ext>
            </a:extLst>
          </p:cNvPr>
          <p:cNvSpPr>
            <a:spLocks noGrp="1"/>
          </p:cNvSpPr>
          <p:nvPr>
            <p:ph type="sldNum" sz="quarter" idx="12"/>
          </p:nvPr>
        </p:nvSpPr>
        <p:spPr>
          <a:xfrm>
            <a:off x="8610600" y="6259585"/>
            <a:ext cx="2743200" cy="365125"/>
          </a:xfrm>
        </p:spPr>
        <p:txBody>
          <a:bodyPr>
            <a:normAutofit/>
          </a:bodyPr>
          <a:lstStyle/>
          <a:p>
            <a:pPr>
              <a:spcAft>
                <a:spcPts val="600"/>
              </a:spcAft>
            </a:pPr>
            <a:fld id="{10E6A508-BB07-4B8A-901D-15D03AC66BA5}" type="slidenum">
              <a:rPr lang="zh-HK" altLang="en-US">
                <a:solidFill>
                  <a:schemeClr val="accent1"/>
                </a:solidFill>
              </a:rPr>
              <a:pPr>
                <a:spcAft>
                  <a:spcPts val="600"/>
                </a:spcAft>
              </a:pPr>
              <a:t>1</a:t>
            </a:fld>
            <a:endParaRPr lang="zh-HK" altLang="en-US">
              <a:solidFill>
                <a:schemeClr val="accent1"/>
              </a:solidFill>
            </a:endParaRPr>
          </a:p>
        </p:txBody>
      </p:sp>
    </p:spTree>
    <p:extLst>
      <p:ext uri="{BB962C8B-B14F-4D97-AF65-F5344CB8AC3E}">
        <p14:creationId xmlns:p14="http://schemas.microsoft.com/office/powerpoint/2010/main" val="71559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DAC0A-FC10-40B6-B5C3-860FB6ADFA27}"/>
              </a:ext>
            </a:extLst>
          </p:cNvPr>
          <p:cNvSpPr>
            <a:spLocks noGrp="1"/>
          </p:cNvSpPr>
          <p:nvPr>
            <p:ph type="title"/>
          </p:nvPr>
        </p:nvSpPr>
        <p:spPr>
          <a:xfrm>
            <a:off x="855523" y="62312"/>
            <a:ext cx="10515600" cy="1325563"/>
          </a:xfrm>
        </p:spPr>
        <p:txBody>
          <a:bodyPr/>
          <a:lstStyle/>
          <a:p>
            <a:pPr algn="ctr"/>
            <a:r>
              <a:rPr kumimoji="0" lang="zh-TW" altLang="en-US"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總體國家安全觀</a:t>
            </a:r>
            <a:br>
              <a:rPr kumimoji="0" lang="en-US" altLang="zh-TW" sz="4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b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（圖表來源：國家安全詞條，百度百科）</a:t>
            </a:r>
            <a:endParaRPr lang="zh-HK" altLang="en-US" dirty="0">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289FF6CA-A202-4B50-A25D-FEC71F29D53E}"/>
              </a:ext>
            </a:extLst>
          </p:cNvPr>
          <p:cNvSpPr>
            <a:spLocks noGrp="1"/>
          </p:cNvSpPr>
          <p:nvPr>
            <p:ph type="sldNum" sz="quarter" idx="12"/>
          </p:nvPr>
        </p:nvSpPr>
        <p:spPr/>
        <p:txBody>
          <a:bodyPr/>
          <a:lstStyle/>
          <a:p>
            <a:fld id="{10E6A508-BB07-4B8A-901D-15D03AC66BA5}" type="slidenum">
              <a:rPr lang="zh-HK" altLang="en-US" smtClean="0"/>
              <a:t>10</a:t>
            </a:fld>
            <a:endParaRPr lang="zh-HK" altLang="en-US"/>
          </a:p>
        </p:txBody>
      </p:sp>
      <p:pic>
        <p:nvPicPr>
          <p:cNvPr id="4" name="圖片 3">
            <a:extLst>
              <a:ext uri="{FF2B5EF4-FFF2-40B4-BE49-F238E27FC236}">
                <a16:creationId xmlns:a16="http://schemas.microsoft.com/office/drawing/2014/main" id="{730DCAC3-C4B3-470E-BE4E-CA79DC4D471F}"/>
              </a:ext>
            </a:extLst>
          </p:cNvPr>
          <p:cNvPicPr/>
          <p:nvPr/>
        </p:nvPicPr>
        <p:blipFill rotWithShape="1">
          <a:blip r:embed="rId2">
            <a:extLst>
              <a:ext uri="{28A0092B-C50C-407E-A947-70E740481C1C}">
                <a14:useLocalDpi xmlns:a14="http://schemas.microsoft.com/office/drawing/2010/main" val="0"/>
              </a:ext>
            </a:extLst>
          </a:blip>
          <a:srcRect l="7241" r="2157"/>
          <a:stretch/>
        </p:blipFill>
        <p:spPr bwMode="auto">
          <a:xfrm>
            <a:off x="178206" y="1328468"/>
            <a:ext cx="5653251" cy="5529531"/>
          </a:xfrm>
          <a:prstGeom prst="rect">
            <a:avLst/>
          </a:prstGeom>
          <a:noFill/>
          <a:ln w="12700">
            <a:solidFill>
              <a:sysClr val="windowText" lastClr="000000"/>
            </a:solidFill>
          </a:ln>
          <a:extLst>
            <a:ext uri="{53640926-AAD7-44D8-BBD7-CCE9431645EC}">
              <a14:shadowObscured xmlns:a14="http://schemas.microsoft.com/office/drawing/2010/main"/>
            </a:ext>
          </a:extLst>
        </p:spPr>
      </p:pic>
      <p:sp>
        <p:nvSpPr>
          <p:cNvPr id="5" name="文字方塊 75">
            <a:extLst>
              <a:ext uri="{FF2B5EF4-FFF2-40B4-BE49-F238E27FC236}">
                <a16:creationId xmlns:a16="http://schemas.microsoft.com/office/drawing/2014/main" id="{3983AB48-5D14-4E5A-AD31-EE351BA3C5A5}"/>
              </a:ext>
            </a:extLst>
          </p:cNvPr>
          <p:cNvSpPr txBox="1"/>
          <p:nvPr/>
        </p:nvSpPr>
        <p:spPr>
          <a:xfrm>
            <a:off x="6491451" y="1328468"/>
            <a:ext cx="5257726" cy="539300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57200" indent="-457200">
              <a:buFont typeface="Arial" panose="020B0604020202020204" pitchFamily="34" charset="0"/>
              <a:buChar char="•"/>
              <a:tabLst>
                <a:tab pos="180340" algn="l"/>
              </a:tabLst>
            </a:pPr>
            <a:r>
              <a:rPr lang="zh-TW" sz="3200" kern="100" dirty="0">
                <a:solidFill>
                  <a:srgbClr val="000000"/>
                </a:solidFill>
                <a:effectLst/>
                <a:latin typeface="Times New Roman" panose="02020603050405020304" pitchFamily="18" charset="0"/>
                <a:ea typeface="標楷體" panose="03000509000000000000" pitchFamily="65" charset="-120"/>
                <a:cs typeface="新細明體" panose="02020500000000000000" pitchFamily="18" charset="-120"/>
              </a:rPr>
              <a:t>國家領導人逐步擴大對國家安全所包括的方面，說明對國家安全的威脅，今時與往日有什麼不同？</a:t>
            </a:r>
            <a:endParaRPr lang="zh-TW" sz="3200" kern="100" dirty="0">
              <a:solidFill>
                <a:srgbClr val="000000"/>
              </a:solidFill>
              <a:effectLst/>
              <a:latin typeface="Times New Roman" panose="02020603050405020304" pitchFamily="18" charset="0"/>
              <a:ea typeface="SimSun" panose="02010600030101010101" pitchFamily="2" charset="-122"/>
              <a:cs typeface="新細明體" panose="02020500000000000000" pitchFamily="18" charset="-120"/>
            </a:endParaRPr>
          </a:p>
          <a:p>
            <a:pPr>
              <a:tabLst>
                <a:tab pos="180340" algn="l"/>
              </a:tabLst>
            </a:pPr>
            <a:endParaRPr lang="en-US" altLang="zh-TW" sz="3200" u="sng" kern="100" dirty="0">
              <a:solidFill>
                <a:srgbClr val="FF0000"/>
              </a:solidFill>
              <a:effectLst/>
              <a:latin typeface="Times New Roman" panose="02020603050405020304" pitchFamily="18" charset="0"/>
              <a:ea typeface="標楷體" panose="03000509000000000000" pitchFamily="65" charset="-120"/>
              <a:cs typeface="新細明體" panose="02020500000000000000" pitchFamily="18" charset="-120"/>
            </a:endParaRPr>
          </a:p>
          <a:p>
            <a:pPr>
              <a:tabLst>
                <a:tab pos="180340" algn="l"/>
              </a:tabLst>
            </a:pPr>
            <a:endParaRPr lang="en-US" altLang="zh-TW" sz="3200" u="sng" kern="100" dirty="0">
              <a:solidFill>
                <a:srgbClr val="FF0000"/>
              </a:solidFill>
              <a:effectLst/>
              <a:latin typeface="Times New Roman" panose="02020603050405020304" pitchFamily="18" charset="0"/>
              <a:ea typeface="標楷體" panose="03000509000000000000" pitchFamily="65" charset="-120"/>
              <a:cs typeface="新細明體" panose="02020500000000000000" pitchFamily="18" charset="-120"/>
            </a:endParaRPr>
          </a:p>
          <a:p>
            <a:pPr marL="457200" indent="-457200">
              <a:buFont typeface="Arial" panose="020B0604020202020204" pitchFamily="34" charset="0"/>
              <a:buChar char="•"/>
              <a:tabLst>
                <a:tab pos="180340" algn="l"/>
              </a:tabLst>
            </a:pPr>
            <a:r>
              <a:rPr lang="zh-TW" sz="3200" kern="100" dirty="0">
                <a:solidFill>
                  <a:srgbClr val="000000"/>
                </a:solidFill>
                <a:effectLst/>
                <a:latin typeface="Times New Roman" panose="02020603050405020304" pitchFamily="18" charset="0"/>
                <a:ea typeface="標楷體" panose="03000509000000000000" pitchFamily="65" charset="-120"/>
                <a:cs typeface="新細明體" panose="02020500000000000000" pitchFamily="18" charset="-120"/>
              </a:rPr>
              <a:t>這是否意味今日的中國，比往日更不安全？</a:t>
            </a:r>
            <a:endParaRPr lang="zh-TW" sz="3200" kern="100" dirty="0">
              <a:solidFill>
                <a:srgbClr val="000000"/>
              </a:solidFill>
              <a:effectLst/>
              <a:latin typeface="Times New Roman" panose="02020603050405020304" pitchFamily="18" charset="0"/>
              <a:ea typeface="SimSun" panose="02010600030101010101" pitchFamily="2" charset="-122"/>
              <a:cs typeface="新細明體" panose="02020500000000000000" pitchFamily="18" charset="-120"/>
            </a:endParaRPr>
          </a:p>
        </p:txBody>
      </p:sp>
      <p:cxnSp>
        <p:nvCxnSpPr>
          <p:cNvPr id="7" name="直線接點 6">
            <a:extLst>
              <a:ext uri="{FF2B5EF4-FFF2-40B4-BE49-F238E27FC236}">
                <a16:creationId xmlns:a16="http://schemas.microsoft.com/office/drawing/2014/main" id="{A5645771-AD9F-48B1-B1EF-8FC251531A9E}"/>
              </a:ext>
            </a:extLst>
          </p:cNvPr>
          <p:cNvCxnSpPr/>
          <p:nvPr/>
        </p:nvCxnSpPr>
        <p:spPr>
          <a:xfrm>
            <a:off x="7089913" y="3761062"/>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線接點 7">
            <a:extLst>
              <a:ext uri="{FF2B5EF4-FFF2-40B4-BE49-F238E27FC236}">
                <a16:creationId xmlns:a16="http://schemas.microsoft.com/office/drawing/2014/main" id="{BC025637-F2B6-46CC-A317-3F9CADC9517F}"/>
              </a:ext>
            </a:extLst>
          </p:cNvPr>
          <p:cNvCxnSpPr/>
          <p:nvPr/>
        </p:nvCxnSpPr>
        <p:spPr>
          <a:xfrm>
            <a:off x="7089913" y="4266002"/>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線接點 8">
            <a:extLst>
              <a:ext uri="{FF2B5EF4-FFF2-40B4-BE49-F238E27FC236}">
                <a16:creationId xmlns:a16="http://schemas.microsoft.com/office/drawing/2014/main" id="{24669A1B-8BA7-478F-917E-665DE800F2EA}"/>
              </a:ext>
            </a:extLst>
          </p:cNvPr>
          <p:cNvCxnSpPr/>
          <p:nvPr/>
        </p:nvCxnSpPr>
        <p:spPr>
          <a:xfrm>
            <a:off x="7089913" y="5817544"/>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線接點 9">
            <a:extLst>
              <a:ext uri="{FF2B5EF4-FFF2-40B4-BE49-F238E27FC236}">
                <a16:creationId xmlns:a16="http://schemas.microsoft.com/office/drawing/2014/main" id="{6A47BB3A-81BA-43F5-AB6B-A2A2462FACDC}"/>
              </a:ext>
            </a:extLst>
          </p:cNvPr>
          <p:cNvCxnSpPr/>
          <p:nvPr/>
        </p:nvCxnSpPr>
        <p:spPr>
          <a:xfrm>
            <a:off x="7089913" y="6499569"/>
            <a:ext cx="452230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42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32F9B8A-8274-45D2-B70B-9BDA778FD327}"/>
              </a:ext>
            </a:extLst>
          </p:cNvPr>
          <p:cNvSpPr>
            <a:spLocks noGrp="1"/>
          </p:cNvSpPr>
          <p:nvPr>
            <p:ph type="sldNum" sz="quarter" idx="12"/>
          </p:nvPr>
        </p:nvSpPr>
        <p:spPr/>
        <p:txBody>
          <a:bodyPr/>
          <a:lstStyle/>
          <a:p>
            <a:fld id="{10E6A508-BB07-4B8A-901D-15D03AC66BA5}" type="slidenum">
              <a:rPr lang="zh-HK" altLang="en-US" smtClean="0"/>
              <a:t>11</a:t>
            </a:fld>
            <a:endParaRPr lang="zh-HK" altLang="en-US"/>
          </a:p>
        </p:txBody>
      </p:sp>
      <p:pic>
        <p:nvPicPr>
          <p:cNvPr id="3" name="圖片 2">
            <a:extLst>
              <a:ext uri="{FF2B5EF4-FFF2-40B4-BE49-F238E27FC236}">
                <a16:creationId xmlns:a16="http://schemas.microsoft.com/office/drawing/2014/main" id="{56C8386C-794F-4E10-AA68-823DE9627E78}"/>
              </a:ext>
            </a:extLst>
          </p:cNvPr>
          <p:cNvPicPr/>
          <p:nvPr/>
        </p:nvPicPr>
        <p:blipFill rotWithShape="1">
          <a:blip r:embed="rId2">
            <a:extLst>
              <a:ext uri="{28A0092B-C50C-407E-A947-70E740481C1C}">
                <a14:useLocalDpi xmlns:a14="http://schemas.microsoft.com/office/drawing/2010/main" val="0"/>
              </a:ext>
            </a:extLst>
          </a:blip>
          <a:srcRect l="7450" r="10401"/>
          <a:stretch/>
        </p:blipFill>
        <p:spPr bwMode="auto">
          <a:xfrm>
            <a:off x="31220" y="0"/>
            <a:ext cx="4176816" cy="6858000"/>
          </a:xfrm>
          <a:prstGeom prst="rect">
            <a:avLst/>
          </a:prstGeom>
          <a:noFill/>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文字方塊 76">
            <a:extLst>
              <a:ext uri="{FF2B5EF4-FFF2-40B4-BE49-F238E27FC236}">
                <a16:creationId xmlns:a16="http://schemas.microsoft.com/office/drawing/2014/main" id="{E035A860-37BD-45C9-8DCB-022280C8CB08}"/>
              </a:ext>
            </a:extLst>
          </p:cNvPr>
          <p:cNvSpPr txBox="1"/>
          <p:nvPr/>
        </p:nvSpPr>
        <p:spPr>
          <a:xfrm>
            <a:off x="4208036" y="0"/>
            <a:ext cx="7952744" cy="6858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600"/>
              </a:spcBef>
              <a:buFont typeface="Arial" panose="020B0604020202020204" pitchFamily="34" charset="0"/>
              <a:buChar char="•"/>
            </a:pPr>
            <a:r>
              <a:rPr lang="zh-TW" alt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由</a:t>
            </a:r>
            <a:r>
              <a:rPr lang="en-US" alt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種發展到</a:t>
            </a:r>
            <a:r>
              <a:rPr lang="en-US" alt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種國家安全，即</a:t>
            </a:r>
            <a:r>
              <a:rPr lang="en-US" alt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種傳統與</a:t>
            </a:r>
            <a:r>
              <a:rPr lang="en-US" alt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lang="zh-TW" alt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種非傳統安全。</a:t>
            </a:r>
            <a:endParaRPr lang="en-US" alt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buFont typeface="Arial" panose="020B0604020202020204" pitchFamily="34" charset="0"/>
              <a:buChar char="•"/>
            </a:pPr>
            <a:r>
              <a:rPr lang="en-US" alt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國家主席習近平在</a:t>
            </a:r>
            <a:r>
              <a:rPr 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2014</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年的中央國家安全委員會第一次會議上，提出了</a:t>
            </a:r>
            <a:r>
              <a:rPr 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種國家安全，到了</a:t>
            </a:r>
            <a:r>
              <a:rPr 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月，在一次講話中提出，要從保護人民健康、保障國家安全、維護國家長治久安的高度，把生物安全納入國家安全體系，構成了右圖共</a:t>
            </a:r>
            <a:r>
              <a:rPr 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種國家安全。 </a:t>
            </a:r>
            <a:r>
              <a:rPr 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sz="3000" kern="100" spc="-1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月時，中國正面對什麼新的安全威脅？</a:t>
            </a:r>
            <a:endParaRPr lang="zh-TW" sz="3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182880" indent="-182880">
              <a:spcBef>
                <a:spcPts val="600"/>
              </a:spcBef>
              <a:tabLst>
                <a:tab pos="180340" algn="l"/>
              </a:tabLst>
            </a:pPr>
            <a:r>
              <a:rPr lang="zh-TW" sz="3000" u="sng"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sz="3000" u="sng"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3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152400" indent="-152400">
              <a:spcBef>
                <a:spcPts val="600"/>
              </a:spcBef>
              <a:spcAft>
                <a:spcPts val="0"/>
              </a:spcAft>
              <a:tabLst>
                <a:tab pos="180340" algn="l"/>
              </a:tabLst>
            </a:pP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資料來源：</a:t>
            </a:r>
            <a:endParaRPr lang="zh-TW"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spcBef>
                <a:spcPts val="300"/>
              </a:spcBef>
              <a:spcAft>
                <a:spcPts val="0"/>
              </a:spcAft>
              <a:buFont typeface="Arial" panose="020B0604020202020204" pitchFamily="34" charset="0"/>
              <a:buChar char="•"/>
              <a:tabLst>
                <a:tab pos="90170" algn="l"/>
              </a:tabLst>
            </a:pP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習近平：把生物安全納入國家安全體系盡快推動出台生物安全法，科學網，</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2020/2/15</a:t>
            </a:r>
            <a:endParaRPr lang="zh-TW"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indent="-342900">
              <a:spcBef>
                <a:spcPts val="300"/>
              </a:spcBef>
              <a:spcAft>
                <a:spcPts val="0"/>
              </a:spcAft>
              <a:buFont typeface="Arial" panose="020B0604020202020204" pitchFamily="34" charset="0"/>
              <a:buChar char="•"/>
              <a:tabLst>
                <a:tab pos="90170" algn="l"/>
              </a:tabLst>
            </a:pP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習近平談總體國家安全：把生物安全納入國家安全體系，人民網</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中國共產黨新聞網，</a:t>
            </a:r>
            <a:r>
              <a:rPr lang="en-US" sz="2400"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2020/4/14</a:t>
            </a:r>
            <a:endParaRPr lang="zh-TW"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5" name="直線接點 4">
            <a:extLst>
              <a:ext uri="{FF2B5EF4-FFF2-40B4-BE49-F238E27FC236}">
                <a16:creationId xmlns:a16="http://schemas.microsoft.com/office/drawing/2014/main" id="{0485AE8B-BF09-48E3-8F40-3CA9244675B9}"/>
              </a:ext>
            </a:extLst>
          </p:cNvPr>
          <p:cNvCxnSpPr>
            <a:cxnSpLocks/>
          </p:cNvCxnSpPr>
          <p:nvPr/>
        </p:nvCxnSpPr>
        <p:spPr>
          <a:xfrm>
            <a:off x="4381219" y="4796232"/>
            <a:ext cx="7454223"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58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AB4BE8-8F61-4E6F-A259-F008754D3A08}"/>
              </a:ext>
            </a:extLst>
          </p:cNvPr>
          <p:cNvSpPr>
            <a:spLocks noGrp="1"/>
          </p:cNvSpPr>
          <p:nvPr>
            <p:ph type="title"/>
          </p:nvPr>
        </p:nvSpPr>
        <p:spPr/>
        <p:txBody>
          <a:bodyPr/>
          <a:lstStyle/>
          <a:p>
            <a:pPr algn="ctr"/>
            <a:r>
              <a:rPr lang="zh-TW" altLang="en-US" dirty="0">
                <a:latin typeface="標楷體" panose="03000509000000000000" pitchFamily="65" charset="-120"/>
                <a:ea typeface="標楷體" panose="03000509000000000000" pitchFamily="65" charset="-120"/>
              </a:rPr>
              <a:t>「總體國家安全觀」五大要素</a:t>
            </a:r>
            <a:br>
              <a:rPr lang="en-US" altLang="zh-TW" dirty="0">
                <a:latin typeface="標楷體" panose="03000509000000000000" pitchFamily="65" charset="-120"/>
                <a:ea typeface="標楷體" panose="03000509000000000000" pitchFamily="65" charset="-120"/>
              </a:rPr>
            </a:br>
            <a:r>
              <a:rPr lang="zh-TW" altLang="zh-HK" sz="1800" kern="100" dirty="0">
                <a:effectLst/>
                <a:latin typeface="標楷體" panose="03000509000000000000" pitchFamily="65" charset="-120"/>
                <a:ea typeface="標楷體" panose="03000509000000000000" pitchFamily="65" charset="-120"/>
              </a:rPr>
              <a:t>（資料來源：香港政府全民國家安全日網頁）</a:t>
            </a:r>
            <a:br>
              <a:rPr lang="zh-TW" altLang="zh-HK" sz="1800" kern="100" dirty="0">
                <a:effectLst/>
                <a:latin typeface="標楷體" panose="03000509000000000000" pitchFamily="65" charset="-120"/>
                <a:ea typeface="標楷體" panose="03000509000000000000" pitchFamily="65" charset="-120"/>
              </a:rPr>
            </a:br>
            <a:r>
              <a:rPr lang="en-US" altLang="zh-HK" sz="1800" u="sng" kern="100" dirty="0">
                <a:solidFill>
                  <a:srgbClr val="3333FF"/>
                </a:solidFill>
                <a:effectLst/>
                <a:latin typeface="標楷體" panose="03000509000000000000" pitchFamily="65" charset="-120"/>
                <a:ea typeface="標楷體" panose="03000509000000000000" pitchFamily="65" charset="-120"/>
                <a:hlinkClick r:id="rId2">
                  <a:extLst>
                    <a:ext uri="{A12FA001-AC4F-418D-AE19-62706E023703}">
                      <ahyp:hlinkClr xmlns:ahyp="http://schemas.microsoft.com/office/drawing/2018/hyperlinkcolor" val="tx"/>
                    </a:ext>
                  </a:extLst>
                </a:hlinkClick>
              </a:rPr>
              <a:t>https://www.nsed.gov.hk/national_security/?l=tc&amp;a=national_security_overview</a:t>
            </a:r>
            <a:r>
              <a:rPr lang="en-US" altLang="zh-HK" sz="1800" u="sng" kern="100" dirty="0">
                <a:solidFill>
                  <a:srgbClr val="3333FF"/>
                </a:solidFill>
                <a:effectLst/>
                <a:latin typeface="標楷體" panose="03000509000000000000" pitchFamily="65" charset="-120"/>
                <a:ea typeface="標楷體" panose="03000509000000000000" pitchFamily="65" charset="-120"/>
              </a:rPr>
              <a:t> </a:t>
            </a:r>
            <a:endParaRPr lang="zh-HK" altLang="en-US" dirty="0">
              <a:solidFill>
                <a:srgbClr val="3333FF"/>
              </a:solidFill>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54E81323-DAF0-4466-849C-B45EEDB62D72}"/>
              </a:ext>
            </a:extLst>
          </p:cNvPr>
          <p:cNvSpPr>
            <a:spLocks noGrp="1"/>
          </p:cNvSpPr>
          <p:nvPr>
            <p:ph type="sldNum" sz="quarter" idx="12"/>
          </p:nvPr>
        </p:nvSpPr>
        <p:spPr/>
        <p:txBody>
          <a:bodyPr/>
          <a:lstStyle/>
          <a:p>
            <a:fld id="{10E6A508-BB07-4B8A-901D-15D03AC66BA5}" type="slidenum">
              <a:rPr lang="zh-HK" altLang="en-US" smtClean="0"/>
              <a:t>12</a:t>
            </a:fld>
            <a:endParaRPr lang="zh-HK" altLang="en-US"/>
          </a:p>
        </p:txBody>
      </p:sp>
      <p:pic>
        <p:nvPicPr>
          <p:cNvPr id="4" name="圖片 3">
            <a:extLst>
              <a:ext uri="{FF2B5EF4-FFF2-40B4-BE49-F238E27FC236}">
                <a16:creationId xmlns:a16="http://schemas.microsoft.com/office/drawing/2014/main" id="{4A0FC01F-CB02-4B4D-978F-4552CA2B1B2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22685" y="1690688"/>
            <a:ext cx="5746630" cy="5126355"/>
          </a:xfrm>
          <a:prstGeom prst="rect">
            <a:avLst/>
          </a:prstGeom>
          <a:noFill/>
          <a:ln>
            <a:noFill/>
          </a:ln>
        </p:spPr>
      </p:pic>
    </p:spTree>
    <p:extLst>
      <p:ext uri="{BB962C8B-B14F-4D97-AF65-F5344CB8AC3E}">
        <p14:creationId xmlns:p14="http://schemas.microsoft.com/office/powerpoint/2010/main" val="233066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04672" y="5116529"/>
            <a:ext cx="10592174" cy="1000655"/>
          </a:xfrm>
        </p:spPr>
        <p:txBody>
          <a:bodyPr vert="horz" lIns="91440" tIns="45720" rIns="91440" bIns="45720" rtlCol="0" anchor="t">
            <a:normAutofit/>
          </a:bodyPr>
          <a:lstStyle/>
          <a:p>
            <a:pPr marL="228600" marR="0" lvl="0" indent="-228600" fontAlgn="auto">
              <a:spcAft>
                <a:spcPts val="0"/>
              </a:spcAft>
              <a:tabLst/>
              <a:defRPr/>
            </a:pPr>
            <a:r>
              <a:rPr lang="en-US" altLang="zh-TW" sz="3100" b="1" dirty="0">
                <a:solidFill>
                  <a:schemeClr val="tx2"/>
                </a:solidFill>
                <a:effectLst/>
                <a:latin typeface="標楷體" panose="03000509000000000000" pitchFamily="65" charset="-120"/>
                <a:ea typeface="標楷體" panose="03000509000000000000" pitchFamily="65" charset="-120"/>
              </a:rPr>
              <a:t>    </a:t>
            </a:r>
            <a:r>
              <a:rPr lang="zh-TW" altLang="en-US" sz="3100" b="1" dirty="0">
                <a:solidFill>
                  <a:schemeClr val="tx2"/>
                </a:solidFill>
                <a:effectLst/>
                <a:latin typeface="標楷體" panose="03000509000000000000" pitchFamily="65" charset="-120"/>
                <a:ea typeface="標楷體" panose="03000509000000000000" pitchFamily="65" charset="-120"/>
              </a:rPr>
              <a:t>國家安全有何重要？</a:t>
            </a:r>
            <a:br>
              <a:rPr kumimoji="0" lang="en-US" altLang="zh-TW" sz="3100" b="0" i="0" u="none" strike="noStrike" cap="none" spc="0" normalizeH="0" baseline="0" noProof="0" dirty="0">
                <a:ln>
                  <a:noFill/>
                </a:ln>
                <a:solidFill>
                  <a:schemeClr val="tx2"/>
                </a:solidFill>
                <a:effectLst/>
                <a:uLnTx/>
                <a:uFillTx/>
                <a:latin typeface="標楷體" panose="03000509000000000000" pitchFamily="65" charset="-120"/>
                <a:ea typeface="標楷體" panose="03000509000000000000" pitchFamily="65" charset="-120"/>
              </a:rPr>
            </a:br>
            <a:endParaRPr lang="en-US" altLang="zh-HK" sz="3100" dirty="0">
              <a:solidFill>
                <a:schemeClr val="tx2"/>
              </a:solidFill>
              <a:latin typeface="標楷體" panose="03000509000000000000" pitchFamily="65" charset="-120"/>
              <a:ea typeface="標楷體" panose="03000509000000000000" pitchFamily="65" charset="-120"/>
            </a:endParaRPr>
          </a:p>
        </p:txBody>
      </p:sp>
      <p:pic>
        <p:nvPicPr>
          <p:cNvPr id="7" name="圖片 6" descr="一張含有 文字, 建築物, 城市 的圖片&#10;&#10;自動產生的描述">
            <a:extLst>
              <a:ext uri="{FF2B5EF4-FFF2-40B4-BE49-F238E27FC236}">
                <a16:creationId xmlns:a16="http://schemas.microsoft.com/office/drawing/2014/main" id="{D4A250E2-D7A7-4F2C-A3E4-F4BE970E2FBB}"/>
              </a:ext>
            </a:extLst>
          </p:cNvPr>
          <p:cNvPicPr>
            <a:picLocks noChangeAspect="1"/>
          </p:cNvPicPr>
          <p:nvPr/>
        </p:nvPicPr>
        <p:blipFill rotWithShape="1">
          <a:blip r:embed="rId2">
            <a:extLst>
              <a:ext uri="{28A0092B-C50C-407E-A947-70E740481C1C}">
                <a14:useLocalDpi xmlns:a14="http://schemas.microsoft.com/office/drawing/2010/main" val="0"/>
              </a:ext>
            </a:extLst>
          </a:blip>
          <a:srcRect t="9314"/>
          <a:stretch/>
        </p:blipFill>
        <p:spPr>
          <a:xfrm>
            <a:off x="-1" y="10"/>
            <a:ext cx="12192001" cy="4201449"/>
          </a:xfrm>
          <a:prstGeom prst="rect">
            <a:avLst/>
          </a:prstGeom>
        </p:spPr>
      </p:pic>
      <p:grpSp>
        <p:nvGrpSpPr>
          <p:cNvPr id="14" name="Group 13">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5" name="Freeform: Shape 14">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prstClr val="black">
                    <a:tint val="75000"/>
                  </a:prstClr>
                </a:solidFill>
                <a:latin typeface="Calibri" panose="020F0502020204030204"/>
              </a:rPr>
              <a:pPr>
                <a:spcAft>
                  <a:spcPts val="600"/>
                </a:spcAft>
                <a:defRPr/>
              </a:pPr>
              <a:t>13</a:t>
            </a:fld>
            <a:endParaRPr lang="en-US" altLang="zh-HK">
              <a:solidFill>
                <a:prstClr val="black">
                  <a:tint val="75000"/>
                </a:prstClr>
              </a:solidFill>
              <a:latin typeface="Calibri" panose="020F0502020204030204"/>
            </a:endParaRPr>
          </a:p>
        </p:txBody>
      </p:sp>
      <p:sp>
        <p:nvSpPr>
          <p:cNvPr id="19" name="Oval 275">
            <a:extLst>
              <a:ext uri="{FF2B5EF4-FFF2-40B4-BE49-F238E27FC236}">
                <a16:creationId xmlns:a16="http://schemas.microsoft.com/office/drawing/2014/main" id="{641435BA-F6FA-4BF7-8FDE-0EBD9022B789}"/>
              </a:ext>
            </a:extLst>
          </p:cNvPr>
          <p:cNvSpPr/>
          <p:nvPr/>
        </p:nvSpPr>
        <p:spPr>
          <a:xfrm>
            <a:off x="358992" y="4812243"/>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00" cap="none" spc="-10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新細明體" panose="02020500000000000000" pitchFamily="18" charset="-120"/>
              </a:rPr>
              <a:t>2</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246132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838200" y="310551"/>
            <a:ext cx="10515600" cy="138013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2.1 </a:t>
            </a:r>
            <a:r>
              <a:rPr lang="zh-TW" altLang="en-US" dirty="0">
                <a:latin typeface="標楷體" panose="03000509000000000000" pitchFamily="65" charset="-120"/>
                <a:ea typeface="標楷體" panose="03000509000000000000" pitchFamily="65" charset="-120"/>
              </a:rPr>
              <a:t>國家安全的今與昔</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10080B63-3074-42E5-AA84-62387A51DE37}"/>
              </a:ext>
            </a:extLst>
          </p:cNvPr>
          <p:cNvSpPr>
            <a:spLocks noGrp="1"/>
          </p:cNvSpPr>
          <p:nvPr>
            <p:ph type="body" orient="vert" idx="1"/>
          </p:nvPr>
        </p:nvSpPr>
        <p:spPr>
          <a:xfrm>
            <a:off x="838200" y="1991692"/>
            <a:ext cx="10515600" cy="4351338"/>
          </a:xfrm>
        </p:spPr>
        <p:txBody>
          <a:bodyPr vert="horz">
            <a:normAutofit lnSpcReduction="10000"/>
          </a:bodyPr>
          <a:lstStyle/>
          <a:p>
            <a:r>
              <a:rPr lang="zh-TW" altLang="en-US" dirty="0">
                <a:latin typeface="標楷體" panose="03000509000000000000" pitchFamily="65" charset="-120"/>
                <a:ea typeface="標楷體" panose="03000509000000000000" pitchFamily="65" charset="-120"/>
              </a:rPr>
              <a:t>中國過去近百年歷史，使中國人無不知曉國家安全的重要性。</a:t>
            </a:r>
            <a:endParaRPr lang="en-US" altLang="zh-TW" dirty="0">
              <a:latin typeface="標楷體" panose="03000509000000000000" pitchFamily="65" charset="-120"/>
              <a:ea typeface="標楷體" panose="03000509000000000000" pitchFamily="65" charset="-120"/>
            </a:endParaRPr>
          </a:p>
          <a:p>
            <a:endParaRPr lang="en-US" altLang="zh-HK" dirty="0">
              <a:latin typeface="標楷體" panose="03000509000000000000" pitchFamily="65" charset="-120"/>
              <a:ea typeface="標楷體" panose="03000509000000000000" pitchFamily="65" charset="-120"/>
            </a:endParaRPr>
          </a:p>
          <a:p>
            <a:endParaRPr lang="en-US" altLang="zh-HK" dirty="0">
              <a:latin typeface="標楷體" panose="03000509000000000000" pitchFamily="65" charset="-120"/>
              <a:ea typeface="標楷體" panose="03000509000000000000" pitchFamily="65" charset="-120"/>
            </a:endParaRPr>
          </a:p>
          <a:p>
            <a:endParaRPr lang="en-US" altLang="zh-HK"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中國過去近百年歷史中，威脅中國國家安全的，主要來自什麼方面？</a:t>
            </a:r>
            <a:endParaRPr lang="en-US" altLang="zh-TW" dirty="0">
              <a:latin typeface="標楷體" panose="03000509000000000000" pitchFamily="65" charset="-120"/>
              <a:ea typeface="標楷體" panose="03000509000000000000" pitchFamily="65" charset="-120"/>
            </a:endParaRPr>
          </a:p>
          <a:p>
            <a:pPr marL="0" indent="0" defTabSz="457200" eaLnBrk="0" fontAlgn="base" hangingPunct="0">
              <a:lnSpc>
                <a:spcPct val="100000"/>
              </a:lnSpc>
              <a:spcBef>
                <a:spcPct val="20000"/>
              </a:spcBef>
              <a:spcAft>
                <a:spcPct val="0"/>
              </a:spcAft>
              <a:buNone/>
              <a:tabLst>
                <a:tab pos="266700" algn="l"/>
              </a:tabLst>
              <a:defRPr/>
            </a:pPr>
            <a:r>
              <a:rPr lang="en-US" altLang="zh-TW" sz="3200" u="sng" kern="100" dirty="0">
                <a:solidFill>
                  <a:srgbClr val="FF0000"/>
                </a:solidFill>
                <a:latin typeface="Times New Roman" panose="02020603050405020304" pitchFamily="18" charset="0"/>
                <a:ea typeface="標楷體" panose="03000509000000000000" pitchFamily="65" charset="-120"/>
              </a:rPr>
              <a:t>__________________________________________________</a:t>
            </a:r>
          </a:p>
          <a:p>
            <a:r>
              <a:rPr lang="zh-TW" altLang="en-US" dirty="0">
                <a:latin typeface="標楷體" panose="03000509000000000000" pitchFamily="65" charset="-120"/>
                <a:ea typeface="標楷體" panose="03000509000000000000" pitchFamily="65" charset="-120"/>
              </a:rPr>
              <a:t>你認為上面所列的哪場戰爭，使中國的國家安全最受威脅？</a:t>
            </a:r>
            <a:endParaRPr lang="en-US" altLang="zh-HK"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a:p>
            <a:pPr marL="0" indent="0">
              <a:buNone/>
            </a:pPr>
            <a:endParaRPr lang="zh-HK" altLang="en-US" dirty="0"/>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p:txBody>
          <a:bodyPr/>
          <a:lstStyle/>
          <a:p>
            <a:fld id="{10E6A508-BB07-4B8A-901D-15D03AC66BA5}" type="slidenum">
              <a:rPr lang="zh-HK" altLang="en-US" smtClean="0"/>
              <a:t>14</a:t>
            </a:fld>
            <a:endParaRPr lang="zh-HK" altLang="en-US"/>
          </a:p>
        </p:txBody>
      </p:sp>
      <p:sp>
        <p:nvSpPr>
          <p:cNvPr id="14" name="文字方塊 6">
            <a:extLst>
              <a:ext uri="{FF2B5EF4-FFF2-40B4-BE49-F238E27FC236}">
                <a16:creationId xmlns:a16="http://schemas.microsoft.com/office/drawing/2014/main" id="{8F3E35D3-92ED-42DE-A27B-B55E2402E608}"/>
              </a:ext>
            </a:extLst>
          </p:cNvPr>
          <p:cNvSpPr txBox="1">
            <a:spLocks noChangeArrowheads="1"/>
          </p:cNvSpPr>
          <p:nvPr/>
        </p:nvSpPr>
        <p:spPr bwMode="auto">
          <a:xfrm rot="601336">
            <a:off x="5953052" y="2648793"/>
            <a:ext cx="1771416" cy="58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鴉片戰爭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5" name="文字方塊 10">
            <a:extLst>
              <a:ext uri="{FF2B5EF4-FFF2-40B4-BE49-F238E27FC236}">
                <a16:creationId xmlns:a16="http://schemas.microsoft.com/office/drawing/2014/main" id="{8F2ECA11-7EAC-4B17-8FDB-0601767322E5}"/>
              </a:ext>
            </a:extLst>
          </p:cNvPr>
          <p:cNvSpPr txBox="1">
            <a:spLocks noChangeArrowheads="1"/>
          </p:cNvSpPr>
          <p:nvPr/>
        </p:nvSpPr>
        <p:spPr bwMode="auto">
          <a:xfrm rot="-542896">
            <a:off x="6860461" y="3187918"/>
            <a:ext cx="1675601" cy="5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甲午戰爭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6" name="文字方塊 11">
            <a:extLst>
              <a:ext uri="{FF2B5EF4-FFF2-40B4-BE49-F238E27FC236}">
                <a16:creationId xmlns:a16="http://schemas.microsoft.com/office/drawing/2014/main" id="{33165752-E477-4031-B91F-6413E61FE8E9}"/>
              </a:ext>
            </a:extLst>
          </p:cNvPr>
          <p:cNvSpPr txBox="1">
            <a:spLocks noChangeArrowheads="1"/>
          </p:cNvSpPr>
          <p:nvPr/>
        </p:nvSpPr>
        <p:spPr bwMode="auto">
          <a:xfrm>
            <a:off x="4366870" y="2862234"/>
            <a:ext cx="1730079" cy="41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中法戰爭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7" name="文字方塊 12">
            <a:extLst>
              <a:ext uri="{FF2B5EF4-FFF2-40B4-BE49-F238E27FC236}">
                <a16:creationId xmlns:a16="http://schemas.microsoft.com/office/drawing/2014/main" id="{845C4470-F60F-4E67-81C0-C971C8DB786D}"/>
              </a:ext>
            </a:extLst>
          </p:cNvPr>
          <p:cNvSpPr txBox="1">
            <a:spLocks noChangeArrowheads="1"/>
          </p:cNvSpPr>
          <p:nvPr/>
        </p:nvSpPr>
        <p:spPr bwMode="auto">
          <a:xfrm rot="549370">
            <a:off x="8569680" y="2851202"/>
            <a:ext cx="1669437" cy="58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八國聯軍</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8" name="文字方塊 13">
            <a:extLst>
              <a:ext uri="{FF2B5EF4-FFF2-40B4-BE49-F238E27FC236}">
                <a16:creationId xmlns:a16="http://schemas.microsoft.com/office/drawing/2014/main" id="{88D71160-956A-4D78-8FF3-15DBA0B9332D}"/>
              </a:ext>
            </a:extLst>
          </p:cNvPr>
          <p:cNvSpPr txBox="1">
            <a:spLocks noChangeArrowheads="1"/>
          </p:cNvSpPr>
          <p:nvPr/>
        </p:nvSpPr>
        <p:spPr bwMode="auto">
          <a:xfrm rot="620692">
            <a:off x="2131449" y="3167484"/>
            <a:ext cx="1610846" cy="52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抗</a:t>
            </a: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日</a:t>
            </a: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戰</a:t>
            </a: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爭</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19" name="文字方塊 14">
            <a:extLst>
              <a:ext uri="{FF2B5EF4-FFF2-40B4-BE49-F238E27FC236}">
                <a16:creationId xmlns:a16="http://schemas.microsoft.com/office/drawing/2014/main" id="{72882C2A-6BF9-4291-B864-C1AFE748EF7D}"/>
              </a:ext>
            </a:extLst>
          </p:cNvPr>
          <p:cNvSpPr txBox="1">
            <a:spLocks noChangeArrowheads="1"/>
          </p:cNvSpPr>
          <p:nvPr/>
        </p:nvSpPr>
        <p:spPr bwMode="auto">
          <a:xfrm>
            <a:off x="4397129" y="3362931"/>
            <a:ext cx="2384149" cy="64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對越自衛反擊</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20" name="文字方塊 15">
            <a:extLst>
              <a:ext uri="{FF2B5EF4-FFF2-40B4-BE49-F238E27FC236}">
                <a16:creationId xmlns:a16="http://schemas.microsoft.com/office/drawing/2014/main" id="{E16C8242-CCF6-4A26-969F-26AD93648B96}"/>
              </a:ext>
            </a:extLst>
          </p:cNvPr>
          <p:cNvSpPr txBox="1">
            <a:spLocks noChangeArrowheads="1"/>
          </p:cNvSpPr>
          <p:nvPr/>
        </p:nvSpPr>
        <p:spPr bwMode="auto">
          <a:xfrm rot="-877327">
            <a:off x="3343909" y="2527431"/>
            <a:ext cx="1646739" cy="54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HK" altLang="zh-HK"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mn-cs" charset="0"/>
              </a:rPr>
              <a:t>抗美援朝</a:t>
            </a:r>
            <a:endParaRPr kumimoji="0" lang="zh-HK" altLang="zh-HK" sz="2800" b="0" i="0" u="none" strike="noStrike" cap="none" normalizeH="0" baseline="0" dirty="0">
              <a:ln>
                <a:noFill/>
              </a:ln>
              <a:solidFill>
                <a:schemeClr val="tx1"/>
              </a:solidFill>
              <a:effectLst/>
              <a:latin typeface="Arial" panose="020B0604020202020204" pitchFamily="34" charset="0"/>
            </a:endParaRPr>
          </a:p>
        </p:txBody>
      </p:sp>
      <p:sp>
        <p:nvSpPr>
          <p:cNvPr id="21" name="Rectangle 24">
            <a:extLst>
              <a:ext uri="{FF2B5EF4-FFF2-40B4-BE49-F238E27FC236}">
                <a16:creationId xmlns:a16="http://schemas.microsoft.com/office/drawing/2014/main" id="{011132F2-7E30-44F7-ABC4-7349F8A85563}"/>
              </a:ext>
            </a:extLst>
          </p:cNvPr>
          <p:cNvSpPr>
            <a:spLocks noChangeArrowheads="1"/>
          </p:cNvSpPr>
          <p:nvPr/>
        </p:nvSpPr>
        <p:spPr bwMode="auto">
          <a:xfrm>
            <a:off x="838200" y="2686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spTree>
    <p:extLst>
      <p:ext uri="{BB962C8B-B14F-4D97-AF65-F5344CB8AC3E}">
        <p14:creationId xmlns:p14="http://schemas.microsoft.com/office/powerpoint/2010/main" val="17635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500"/>
                                        <p:tgtEl>
                                          <p:spTgt spid="3">
                                            <p:txEl>
                                              <p:pRg st="6" end="6"/>
                                            </p:txEl>
                                          </p:spTgt>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1219200" y="50807"/>
            <a:ext cx="9253268" cy="1498456"/>
          </a:xfrm>
          <a:solidFill>
            <a:schemeClr val="accent6">
              <a:lumMod val="40000"/>
              <a:lumOff val="60000"/>
            </a:schemeClr>
          </a:solidFill>
        </p:spPr>
        <p:txBody>
          <a:bodyPr>
            <a:normAutofit/>
          </a:bodyPr>
          <a:lstStyle/>
          <a:p>
            <a:pPr algn="ctr"/>
            <a:r>
              <a:rPr lang="en-US" altLang="zh-TW" dirty="0">
                <a:latin typeface="標楷體" panose="03000509000000000000" pitchFamily="65" charset="-120"/>
                <a:ea typeface="標楷體" panose="03000509000000000000" pitchFamily="65" charset="-120"/>
              </a:rPr>
              <a:t>2.2 </a:t>
            </a:r>
            <a:r>
              <a:rPr lang="zh-TW" altLang="en-US" dirty="0">
                <a:latin typeface="標楷體" panose="03000509000000000000" pitchFamily="65" charset="-120"/>
                <a:ea typeface="標楷體" panose="03000509000000000000" pitchFamily="65" charset="-120"/>
              </a:rPr>
              <a:t>國家安全的重要性</a:t>
            </a:r>
            <a:endParaRPr lang="zh-HK" altLang="en-US" sz="31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a:xfrm>
            <a:off x="9100868" y="6325204"/>
            <a:ext cx="2743200" cy="365125"/>
          </a:xfrm>
        </p:spPr>
        <p:txBody>
          <a:bodyPr/>
          <a:lstStyle/>
          <a:p>
            <a:fld id="{10E6A508-BB07-4B8A-901D-15D03AC66BA5}" type="slidenum">
              <a:rPr lang="zh-HK" altLang="en-US" smtClean="0"/>
              <a:t>15</a:t>
            </a:fld>
            <a:endParaRPr lang="zh-HK" altLang="en-US"/>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HK" altLang="en-US"/>
          </a:p>
        </p:txBody>
      </p:sp>
      <p:pic>
        <p:nvPicPr>
          <p:cNvPr id="23" name="Picture 184">
            <a:extLst>
              <a:ext uri="{FF2B5EF4-FFF2-40B4-BE49-F238E27FC236}">
                <a16:creationId xmlns:a16="http://schemas.microsoft.com/office/drawing/2014/main" id="{F39F32D9-EBAD-4BB7-9EBF-3D3178CFD70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74" y="132317"/>
            <a:ext cx="2352340" cy="1226522"/>
          </a:xfrm>
          <a:prstGeom prst="rect">
            <a:avLst/>
          </a:prstGeom>
          <a:noFill/>
          <a:ln>
            <a:noFill/>
          </a:ln>
        </p:spPr>
      </p:pic>
      <p:pic>
        <p:nvPicPr>
          <p:cNvPr id="24" name="圖片 23">
            <a:extLst>
              <a:ext uri="{FF2B5EF4-FFF2-40B4-BE49-F238E27FC236}">
                <a16:creationId xmlns:a16="http://schemas.microsoft.com/office/drawing/2014/main" id="{3045C88E-69F2-4CBB-90C4-F2ACE5E13851}"/>
              </a:ext>
            </a:extLst>
          </p:cNvPr>
          <p:cNvPicPr/>
          <p:nvPr/>
        </p:nvPicPr>
        <p:blipFill rotWithShape="1">
          <a:blip r:embed="rId3"/>
          <a:srcRect l="11317" t="10102" r="11187" b="9105"/>
          <a:stretch/>
        </p:blipFill>
        <p:spPr bwMode="auto">
          <a:xfrm>
            <a:off x="497073" y="1521942"/>
            <a:ext cx="5475102" cy="4308793"/>
          </a:xfrm>
          <a:prstGeom prst="rect">
            <a:avLst/>
          </a:prstGeom>
          <a:ln>
            <a:noFill/>
          </a:ln>
          <a:extLst>
            <a:ext uri="{53640926-AAD7-44D8-BBD7-CCE9431645EC}">
              <a14:shadowObscured xmlns:a14="http://schemas.microsoft.com/office/drawing/2010/main"/>
            </a:ext>
          </a:extLst>
        </p:spPr>
      </p:pic>
      <p:pic>
        <p:nvPicPr>
          <p:cNvPr id="25" name="圖片 24">
            <a:extLst>
              <a:ext uri="{FF2B5EF4-FFF2-40B4-BE49-F238E27FC236}">
                <a16:creationId xmlns:a16="http://schemas.microsoft.com/office/drawing/2014/main" id="{F674B07A-B532-4792-BD49-62820240430E}"/>
              </a:ext>
            </a:extLst>
          </p:cNvPr>
          <p:cNvPicPr/>
          <p:nvPr/>
        </p:nvPicPr>
        <p:blipFill rotWithShape="1">
          <a:blip r:embed="rId4"/>
          <a:srcRect t="7889" b="28162"/>
          <a:stretch/>
        </p:blipFill>
        <p:spPr bwMode="auto">
          <a:xfrm>
            <a:off x="6511015" y="1521942"/>
            <a:ext cx="5475102" cy="4181070"/>
          </a:xfrm>
          <a:prstGeom prst="rect">
            <a:avLst/>
          </a:prstGeom>
          <a:ln>
            <a:noFill/>
          </a:ln>
          <a:extLst>
            <a:ext uri="{53640926-AAD7-44D8-BBD7-CCE9431645EC}">
              <a14:shadowObscured xmlns:a14="http://schemas.microsoft.com/office/drawing/2010/main"/>
            </a:ext>
          </a:extLst>
        </p:spPr>
      </p:pic>
      <p:sp>
        <p:nvSpPr>
          <p:cNvPr id="7" name="文字方塊 6">
            <a:extLst>
              <a:ext uri="{FF2B5EF4-FFF2-40B4-BE49-F238E27FC236}">
                <a16:creationId xmlns:a16="http://schemas.microsoft.com/office/drawing/2014/main" id="{BA3856C5-58AA-4409-8E9C-7A82A5F8B6CD}"/>
              </a:ext>
            </a:extLst>
          </p:cNvPr>
          <p:cNvSpPr txBox="1"/>
          <p:nvPr/>
        </p:nvSpPr>
        <p:spPr>
          <a:xfrm>
            <a:off x="497073" y="5823064"/>
            <a:ext cx="10655046" cy="954107"/>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有國才有家，國強然後家富，國泰方能民安。為什麼不少香港新界傳統民居與廟宇，都在門前以門聯表達這種祈願，以及這種道理呢？</a:t>
            </a:r>
            <a:endParaRPr lang="zh-HK"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474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838200" y="310551"/>
            <a:ext cx="10515600" cy="138013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2.2 </a:t>
            </a:r>
            <a:r>
              <a:rPr lang="zh-TW" altLang="en-US" dirty="0">
                <a:latin typeface="標楷體" panose="03000509000000000000" pitchFamily="65" charset="-120"/>
                <a:ea typeface="標楷體" panose="03000509000000000000" pitchFamily="65" charset="-120"/>
              </a:rPr>
              <a:t>國家安全的重要性</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10080B63-3074-42E5-AA84-62387A51DE37}"/>
              </a:ext>
            </a:extLst>
          </p:cNvPr>
          <p:cNvSpPr>
            <a:spLocks noGrp="1"/>
          </p:cNvSpPr>
          <p:nvPr>
            <p:ph type="body" orient="vert" idx="1"/>
          </p:nvPr>
        </p:nvSpPr>
        <p:spPr>
          <a:xfrm>
            <a:off x="838200" y="1991692"/>
            <a:ext cx="10515600" cy="4351338"/>
          </a:xfrm>
        </p:spPr>
        <p:txBody>
          <a:bodyPr vert="horz">
            <a:normAutofit fontScale="92500" lnSpcReduction="10000"/>
          </a:bodyPr>
          <a:lstStyle/>
          <a:p>
            <a:pPr marL="0" indent="0">
              <a:buNone/>
            </a:pPr>
            <a:r>
              <a:rPr lang="zh-TW" altLang="en-US" sz="3500" dirty="0">
                <a:latin typeface="標楷體" panose="03000509000000000000" pitchFamily="65" charset="-120"/>
                <a:ea typeface="標楷體" panose="03000509000000000000" pitchFamily="65" charset="-120"/>
              </a:rPr>
              <a:t>皮之不存，毛將焉附？當國家的核心利益，包括領土、主權、政權遇到危險，國家安全便受到威脅</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dirty="0">
                <a:latin typeface="標楷體" panose="03000509000000000000" pitchFamily="65" charset="-120"/>
                <a:ea typeface="標楷體" panose="03000509000000000000" pitchFamily="65" charset="-120"/>
              </a:rPr>
              <a:t>，人民安全亦無從談起。</a:t>
            </a:r>
            <a:endParaRPr lang="en-US" altLang="zh-HK" sz="3500" dirty="0">
              <a:latin typeface="標楷體" panose="03000509000000000000" pitchFamily="65" charset="-120"/>
              <a:ea typeface="標楷體" panose="03000509000000000000" pitchFamily="65" charset="-120"/>
            </a:endParaRPr>
          </a:p>
          <a:p>
            <a:r>
              <a:rPr lang="zh-TW" altLang="en-US" sz="3500" dirty="0">
                <a:latin typeface="標楷體" panose="03000509000000000000" pitchFamily="65" charset="-120"/>
                <a:ea typeface="標楷體" panose="03000509000000000000" pitchFamily="65" charset="-120"/>
              </a:rPr>
              <a:t>你認為今日的中國，就國家安全而言，是否比昔日更安全？</a:t>
            </a:r>
            <a:endParaRPr lang="en-US" altLang="zh-TW" sz="3500" dirty="0">
              <a:latin typeface="標楷體" panose="03000509000000000000" pitchFamily="65" charset="-120"/>
              <a:ea typeface="標楷體" panose="03000509000000000000" pitchFamily="65" charset="-120"/>
            </a:endParaRPr>
          </a:p>
          <a:p>
            <a:pPr marL="0" lvl="0" indent="0" defTabSz="457200" eaLnBrk="0" fontAlgn="base" hangingPunct="0">
              <a:lnSpc>
                <a:spcPct val="100000"/>
              </a:lnSpc>
              <a:spcBef>
                <a:spcPct val="20000"/>
              </a:spcBef>
              <a:spcAft>
                <a:spcPct val="0"/>
              </a:spcAft>
              <a:buNone/>
              <a:tabLst>
                <a:tab pos="266700" algn="l"/>
              </a:tabLst>
              <a:defRPr/>
            </a:pPr>
            <a:r>
              <a:rPr lang="en-US" altLang="zh-TW" sz="3200" u="sng" kern="100" dirty="0">
                <a:solidFill>
                  <a:srgbClr val="FF0000"/>
                </a:solidFill>
                <a:latin typeface="Times New Roman" panose="02020603050405020304" pitchFamily="18" charset="0"/>
                <a:ea typeface="標楷體" panose="03000509000000000000" pitchFamily="65" charset="-120"/>
              </a:rPr>
              <a:t>__________________________________________________</a:t>
            </a:r>
          </a:p>
          <a:p>
            <a:pPr marL="0" indent="0">
              <a:buNone/>
            </a:pPr>
            <a:endParaRPr lang="en-US" altLang="zh-HK" sz="2400" dirty="0"/>
          </a:p>
          <a:p>
            <a:pPr marL="0" indent="0">
              <a:buNone/>
            </a:pPr>
            <a:r>
              <a:rPr lang="en-US" altLang="zh-HK" sz="2400" dirty="0"/>
              <a:t>* </a:t>
            </a:r>
            <a:r>
              <a:rPr lang="zh-TW" altLang="zh-HK" sz="2400" kern="100" dirty="0">
                <a:effectLst/>
                <a:ea typeface="標楷體" panose="03000509000000000000" pitchFamily="65" charset="-120"/>
                <a:cs typeface="Times New Roman" panose="02020603050405020304" pitchFamily="18" charset="0"/>
              </a:rPr>
              <a:t>「第一次威脅發生在</a:t>
            </a:r>
            <a:r>
              <a:rPr lang="en-US" altLang="zh-HK" sz="2400" kern="100" dirty="0">
                <a:effectLst/>
                <a:ea typeface="標楷體" panose="03000509000000000000" pitchFamily="65" charset="-120"/>
                <a:cs typeface="Times New Roman" panose="02020603050405020304" pitchFamily="18" charset="0"/>
              </a:rPr>
              <a:t>1950</a:t>
            </a:r>
            <a:r>
              <a:rPr lang="zh-TW" altLang="zh-HK" sz="2400" kern="100" dirty="0">
                <a:effectLst/>
                <a:ea typeface="標楷體" panose="03000509000000000000" pitchFamily="65" charset="-120"/>
                <a:cs typeface="Times New Roman" panose="02020603050405020304" pitchFamily="18" charset="0"/>
              </a:rPr>
              <a:t>年朝鮮戰爭期間。當時中國軍隊入朝參戰，遏制了一路進攻的美軍和韓國軍隊。到</a:t>
            </a:r>
            <a:r>
              <a:rPr lang="en-US" altLang="zh-HK" sz="2400" kern="100" dirty="0">
                <a:effectLst/>
                <a:ea typeface="標楷體" panose="03000509000000000000" pitchFamily="65" charset="-120"/>
                <a:cs typeface="Times New Roman" panose="02020603050405020304" pitchFamily="18" charset="0"/>
              </a:rPr>
              <a:t>11</a:t>
            </a:r>
            <a:r>
              <a:rPr lang="zh-TW" altLang="zh-HK" sz="2400" kern="100" dirty="0">
                <a:effectLst/>
                <a:ea typeface="標楷體" panose="03000509000000000000" pitchFamily="65" charset="-120"/>
                <a:cs typeface="Times New Roman" panose="02020603050405020304" pitchFamily="18" charset="0"/>
              </a:rPr>
              <a:t>月，美國國會建議考慮對朝鮮，中國東北和其他地方的城市發動核武器攻擊。該建議得到麥克阿瑟的支持。」 蒙克，冷戰往事：解放軍封鎖金門險些成為核攻擊目標，</a:t>
            </a:r>
            <a:r>
              <a:rPr lang="en-US" altLang="zh-HK" sz="2400" kern="100" dirty="0">
                <a:effectLst/>
                <a:ea typeface="標楷體" panose="03000509000000000000" pitchFamily="65" charset="-120"/>
                <a:cs typeface="Times New Roman" panose="02020603050405020304" pitchFamily="18" charset="0"/>
              </a:rPr>
              <a:t>BBC</a:t>
            </a:r>
            <a:r>
              <a:rPr lang="zh-TW" altLang="zh-HK" sz="2400" kern="100" dirty="0">
                <a:effectLst/>
                <a:ea typeface="標楷體" panose="03000509000000000000" pitchFamily="65" charset="-120"/>
                <a:cs typeface="Times New Roman" panose="02020603050405020304" pitchFamily="18" charset="0"/>
              </a:rPr>
              <a:t>中文網，</a:t>
            </a:r>
            <a:r>
              <a:rPr lang="en-US" altLang="zh-HK" sz="2400" kern="100" dirty="0">
                <a:effectLst/>
                <a:ea typeface="標楷體" panose="03000509000000000000" pitchFamily="65" charset="-120"/>
                <a:cs typeface="Times New Roman" panose="02020603050405020304" pitchFamily="18" charset="0"/>
              </a:rPr>
              <a:t>2018</a:t>
            </a:r>
            <a:r>
              <a:rPr lang="zh-TW" altLang="zh-HK" sz="2400" kern="100" dirty="0">
                <a:effectLst/>
                <a:ea typeface="標楷體" panose="03000509000000000000" pitchFamily="65" charset="-120"/>
                <a:cs typeface="Times New Roman" panose="02020603050405020304" pitchFamily="18" charset="0"/>
              </a:rPr>
              <a:t>年</a:t>
            </a:r>
            <a:r>
              <a:rPr lang="en-US" altLang="zh-HK" sz="2400" kern="100" dirty="0">
                <a:effectLst/>
                <a:ea typeface="標楷體" panose="03000509000000000000" pitchFamily="65" charset="-120"/>
                <a:cs typeface="Times New Roman" panose="02020603050405020304" pitchFamily="18" charset="0"/>
              </a:rPr>
              <a:t>2</a:t>
            </a:r>
            <a:r>
              <a:rPr lang="zh-TW" altLang="zh-HK" sz="2400" kern="100" dirty="0">
                <a:effectLst/>
                <a:ea typeface="標楷體" panose="03000509000000000000" pitchFamily="65" charset="-120"/>
                <a:cs typeface="Times New Roman" panose="02020603050405020304" pitchFamily="18" charset="0"/>
              </a:rPr>
              <a:t>月</a:t>
            </a:r>
            <a:r>
              <a:rPr lang="en-US" altLang="zh-HK" sz="2400" kern="100" dirty="0">
                <a:effectLst/>
                <a:ea typeface="標楷體" panose="03000509000000000000" pitchFamily="65" charset="-120"/>
                <a:cs typeface="Times New Roman" panose="02020603050405020304" pitchFamily="18" charset="0"/>
              </a:rPr>
              <a:t>5</a:t>
            </a:r>
            <a:r>
              <a:rPr lang="zh-TW" altLang="zh-HK" sz="2400" kern="100" dirty="0">
                <a:effectLst/>
                <a:ea typeface="標楷體" panose="03000509000000000000" pitchFamily="65" charset="-120"/>
                <a:cs typeface="Times New Roman" panose="02020603050405020304" pitchFamily="18" charset="0"/>
              </a:rPr>
              <a:t>日。</a:t>
            </a:r>
            <a:endParaRPr lang="zh-HK" altLang="en-US" sz="2400" dirty="0"/>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202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圖片 6" descr="一張含有 室外, 騎乘 的圖片&#10;&#10;自動產生的描述">
            <a:extLst>
              <a:ext uri="{FF2B5EF4-FFF2-40B4-BE49-F238E27FC236}">
                <a16:creationId xmlns:a16="http://schemas.microsoft.com/office/drawing/2014/main" id="{623B2D93-102C-4208-ACC9-9DBE2050808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7560" r="10663" b="1"/>
          <a:stretch/>
        </p:blipFill>
        <p:spPr>
          <a:xfrm>
            <a:off x="20" y="1"/>
            <a:ext cx="12191980" cy="6857999"/>
          </a:xfrm>
          <a:prstGeom prst="rect">
            <a:avLst/>
          </a:prstGeom>
        </p:spPr>
      </p:pic>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38200" y="1122362"/>
            <a:ext cx="10515600" cy="2900518"/>
          </a:xfrm>
        </p:spPr>
        <p:txBody>
          <a:bodyPr vert="horz" lIns="91440" tIns="45720" rIns="91440" bIns="45720" rtlCol="0" anchor="b">
            <a:normAutofit/>
          </a:bodyPr>
          <a:lstStyle/>
          <a:p>
            <a:pPr marL="228600" marR="0" lvl="0" indent="-228600" algn="ctr" fontAlgn="auto">
              <a:spcAft>
                <a:spcPts val="0"/>
              </a:spcAft>
              <a:tabLst/>
              <a:defRPr/>
            </a:pPr>
            <a:r>
              <a:rPr lang="en-US" altLang="zh-TW" sz="4400" b="1" dirty="0">
                <a:solidFill>
                  <a:srgbClr val="FFFFFF"/>
                </a:solidFill>
                <a:effectLst/>
                <a:latin typeface="標楷體" panose="03000509000000000000" pitchFamily="65" charset="-120"/>
                <a:ea typeface="標楷體" panose="03000509000000000000" pitchFamily="65" charset="-120"/>
              </a:rPr>
              <a:t>    </a:t>
            </a:r>
            <a:r>
              <a:rPr lang="zh-TW" altLang="en-US" sz="4400" b="1" dirty="0">
                <a:solidFill>
                  <a:srgbClr val="FFFFFF"/>
                </a:solidFill>
                <a:effectLst/>
                <a:latin typeface="標楷體" panose="03000509000000000000" pitchFamily="65" charset="-120"/>
                <a:ea typeface="標楷體" panose="03000509000000000000" pitchFamily="65" charset="-120"/>
              </a:rPr>
              <a:t>每個國家都關注自己的國家安全</a:t>
            </a:r>
            <a:br>
              <a:rPr lang="en-US" altLang="zh-TW" sz="4400" b="1" dirty="0">
                <a:solidFill>
                  <a:srgbClr val="FFFFFF"/>
                </a:solidFill>
                <a:effectLst/>
                <a:latin typeface="標楷體" panose="03000509000000000000" pitchFamily="65" charset="-120"/>
                <a:ea typeface="標楷體" panose="03000509000000000000" pitchFamily="65" charset="-120"/>
              </a:rPr>
            </a:br>
            <a:endParaRPr lang="en-US" altLang="zh-HK" sz="4400" dirty="0">
              <a:solidFill>
                <a:srgbClr val="FFFFFF"/>
              </a:solidFill>
              <a:latin typeface="標楷體" panose="03000509000000000000" pitchFamily="65" charset="-120"/>
              <a:ea typeface="標楷體" panose="03000509000000000000" pitchFamily="65" charset="-120"/>
            </a:endParaRPr>
          </a:p>
        </p:txBody>
      </p:sp>
      <p:sp>
        <p:nvSpPr>
          <p:cNvPr id="3" name="文字版面配置區 2">
            <a:extLst>
              <a:ext uri="{FF2B5EF4-FFF2-40B4-BE49-F238E27FC236}">
                <a16:creationId xmlns:a16="http://schemas.microsoft.com/office/drawing/2014/main" id="{96179805-EA8B-45A6-A7E2-5026CE0C35B2}"/>
              </a:ext>
            </a:extLst>
          </p:cNvPr>
          <p:cNvSpPr>
            <a:spLocks noGrp="1"/>
          </p:cNvSpPr>
          <p:nvPr>
            <p:ph type="body" idx="1"/>
          </p:nvPr>
        </p:nvSpPr>
        <p:spPr>
          <a:xfrm>
            <a:off x="838200" y="4159404"/>
            <a:ext cx="10515600" cy="1098395"/>
          </a:xfrm>
        </p:spPr>
        <p:txBody>
          <a:bodyPr vert="horz" lIns="91440" tIns="45720" rIns="91440" bIns="45720" rtlCol="0">
            <a:normAutofit/>
          </a:bodyPr>
          <a:lstStyle/>
          <a:p>
            <a:pPr algn="ctr"/>
            <a:r>
              <a:rPr lang="zh-TW" altLang="en-US" sz="2000" b="1" dirty="0">
                <a:solidFill>
                  <a:srgbClr val="FFFFFF"/>
                </a:solidFill>
                <a:latin typeface="標楷體" panose="03000509000000000000" pitchFamily="65" charset="-120"/>
                <a:ea typeface="標楷體" panose="03000509000000000000" pitchFamily="65" charset="-120"/>
              </a:rPr>
              <a:t>（外交上拉幫結派、內政上加強國安法）</a:t>
            </a:r>
            <a:endParaRPr lang="en-US" altLang="zh-HK" sz="2000" b="1" dirty="0">
              <a:solidFill>
                <a:srgbClr val="FFFFFF"/>
              </a:solidFill>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rgbClr val="FFFFFF"/>
                </a:solidFill>
                <a:latin typeface="Calibri" panose="020F0502020204030204"/>
              </a:rPr>
              <a:pPr>
                <a:spcAft>
                  <a:spcPts val="600"/>
                </a:spcAft>
                <a:defRPr/>
              </a:pPr>
              <a:t>17</a:t>
            </a:fld>
            <a:endParaRPr lang="en-US" altLang="zh-HK">
              <a:solidFill>
                <a:srgbClr val="FFFFFF"/>
              </a:solidFill>
              <a:latin typeface="Calibri" panose="020F0502020204030204"/>
            </a:endParaRPr>
          </a:p>
        </p:txBody>
      </p:sp>
      <p:sp>
        <p:nvSpPr>
          <p:cNvPr id="5" name="Oval 275">
            <a:extLst>
              <a:ext uri="{FF2B5EF4-FFF2-40B4-BE49-F238E27FC236}">
                <a16:creationId xmlns:a16="http://schemas.microsoft.com/office/drawing/2014/main" id="{1BB3C995-4839-4ABC-A3EE-36E8AA713CA0}"/>
              </a:ext>
            </a:extLst>
          </p:cNvPr>
          <p:cNvSpPr/>
          <p:nvPr/>
        </p:nvSpPr>
        <p:spPr>
          <a:xfrm>
            <a:off x="1356912" y="2519786"/>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800" b="1" i="0" u="none" strike="noStrike" kern="100" cap="none" spc="-10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新細明體" panose="02020500000000000000" pitchFamily="18" charset="-120"/>
              </a:rPr>
              <a:t>3</a:t>
            </a:r>
            <a:endParaRPr kumimoji="0" lang="zh-TW" altLang="en-US" sz="4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42594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D439B9-5418-4B27-9497-2734143E6AAA}"/>
              </a:ext>
            </a:extLst>
          </p:cNvPr>
          <p:cNvSpPr>
            <a:spLocks noGrp="1"/>
          </p:cNvSpPr>
          <p:nvPr>
            <p:ph type="title"/>
          </p:nvPr>
        </p:nvSpPr>
        <p:spPr>
          <a:xfrm>
            <a:off x="838200" y="55140"/>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zh-HK" altLang="en-US"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4FCB4ED0-E0F1-4B03-87C7-AB04DF012518}"/>
              </a:ext>
            </a:extLst>
          </p:cNvPr>
          <p:cNvSpPr>
            <a:spLocks noGrp="1"/>
          </p:cNvSpPr>
          <p:nvPr>
            <p:ph sz="half" idx="1"/>
          </p:nvPr>
        </p:nvSpPr>
        <p:spPr>
          <a:xfrm>
            <a:off x="838200" y="1825624"/>
            <a:ext cx="5181600" cy="4977235"/>
          </a:xfrm>
        </p:spPr>
        <p:txBody>
          <a:bodyPr>
            <a:normAutofit fontScale="92500" lnSpcReduction="10000"/>
          </a:bodyPr>
          <a:lstStyle/>
          <a:p>
            <a:pPr>
              <a:lnSpc>
                <a:spcPct val="100000"/>
              </a:lnSpc>
            </a:pPr>
            <a:r>
              <a:rPr lang="zh-TW" altLang="en-US" sz="3200" dirty="0">
                <a:latin typeface="標楷體" panose="03000509000000000000" pitchFamily="65" charset="-120"/>
                <a:ea typeface="標楷體" panose="03000509000000000000" pitchFamily="65" charset="-120"/>
              </a:rPr>
              <a:t>右面是不同國家負責國家安全機構的標誌，有些國家或地區會設立超過一個部門來負責國安工作。</a:t>
            </a:r>
            <a:endParaRPr lang="en-US" altLang="zh-TW" sz="3200" dirty="0">
              <a:latin typeface="標楷體" panose="03000509000000000000" pitchFamily="65" charset="-120"/>
              <a:ea typeface="標楷體" panose="03000509000000000000" pitchFamily="65" charset="-120"/>
            </a:endParaRPr>
          </a:p>
          <a:p>
            <a:pPr>
              <a:lnSpc>
                <a:spcPct val="100000"/>
              </a:lnSpc>
            </a:pP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中華人民共和國國家安全法</a:t>
            </a:r>
            <a:r>
              <a:rPr lang="en-US" altLang="zh-TW" sz="3200" dirty="0">
                <a:latin typeface="標楷體" panose="03000509000000000000" pitchFamily="65" charset="-120"/>
                <a:ea typeface="標楷體" panose="03000509000000000000" pitchFamily="65" charset="-12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日頒佈。該法共</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條，對維護國家安全的任</a:t>
            </a:r>
            <a:r>
              <a:rPr lang="zh-TW" altLang="en-US" sz="3200" dirty="0">
                <a:latin typeface="標楷體" panose="03000509000000000000" pitchFamily="65" charset="-120"/>
                <a:ea typeface="標楷體" panose="03000509000000000000" pitchFamily="65" charset="-120"/>
              </a:rPr>
              <a:t>務與職責，國家安全制度，國家安全保障，公民、組織的義務和權利等方面進行了規定。</a:t>
            </a:r>
            <a:endParaRPr lang="zh-HK" altLang="en-US" sz="3200" dirty="0">
              <a:latin typeface="標楷體" panose="03000509000000000000" pitchFamily="65" charset="-120"/>
              <a:ea typeface="標楷體" panose="03000509000000000000" pitchFamily="65" charset="-120"/>
            </a:endParaRPr>
          </a:p>
        </p:txBody>
      </p:sp>
      <p:sp>
        <p:nvSpPr>
          <p:cNvPr id="4" name="內容版面配置區 3">
            <a:extLst>
              <a:ext uri="{FF2B5EF4-FFF2-40B4-BE49-F238E27FC236}">
                <a16:creationId xmlns:a16="http://schemas.microsoft.com/office/drawing/2014/main" id="{393ADC7A-A8CC-4F11-9857-5DBC9320FA12}"/>
              </a:ext>
            </a:extLst>
          </p:cNvPr>
          <p:cNvSpPr>
            <a:spLocks noGrp="1"/>
          </p:cNvSpPr>
          <p:nvPr>
            <p:ph sz="half" idx="2"/>
          </p:nvPr>
        </p:nvSpPr>
        <p:spPr/>
        <p:txBody>
          <a:bodyPr>
            <a:normAutofit fontScale="92500" lnSpcReduction="10000"/>
          </a:bodyPr>
          <a:lstStyle/>
          <a:p>
            <a:pPr marL="0" indent="0">
              <a:buNone/>
            </a:pPr>
            <a:endParaRPr lang="zh-HK" altLang="en-US" dirty="0"/>
          </a:p>
        </p:txBody>
      </p:sp>
      <p:sp>
        <p:nvSpPr>
          <p:cNvPr id="5" name="投影片編號版面配置區 4">
            <a:extLst>
              <a:ext uri="{FF2B5EF4-FFF2-40B4-BE49-F238E27FC236}">
                <a16:creationId xmlns:a16="http://schemas.microsoft.com/office/drawing/2014/main" id="{47389EBE-8B21-46F4-BA4A-7630E105F9F2}"/>
              </a:ext>
            </a:extLst>
          </p:cNvPr>
          <p:cNvSpPr>
            <a:spLocks noGrp="1"/>
          </p:cNvSpPr>
          <p:nvPr>
            <p:ph type="sldNum" sz="quarter" idx="12"/>
          </p:nvPr>
        </p:nvSpPr>
        <p:spPr/>
        <p:txBody>
          <a:bodyPr/>
          <a:lstStyle/>
          <a:p>
            <a:fld id="{10E6A508-BB07-4B8A-901D-15D03AC66BA5}" type="slidenum">
              <a:rPr lang="zh-HK" altLang="en-US" smtClean="0"/>
              <a:t>18</a:t>
            </a:fld>
            <a:endParaRPr lang="zh-HK" altLang="en-US"/>
          </a:p>
        </p:txBody>
      </p:sp>
      <p:grpSp>
        <p:nvGrpSpPr>
          <p:cNvPr id="6" name="群組 5">
            <a:extLst>
              <a:ext uri="{FF2B5EF4-FFF2-40B4-BE49-F238E27FC236}">
                <a16:creationId xmlns:a16="http://schemas.microsoft.com/office/drawing/2014/main" id="{E6FD4A3C-7D38-440E-A7F2-C500A016735C}"/>
              </a:ext>
            </a:extLst>
          </p:cNvPr>
          <p:cNvGrpSpPr/>
          <p:nvPr/>
        </p:nvGrpSpPr>
        <p:grpSpPr>
          <a:xfrm>
            <a:off x="6019800" y="1380702"/>
            <a:ext cx="5334000" cy="5468671"/>
            <a:chOff x="0" y="0"/>
            <a:chExt cx="6096000" cy="6688420"/>
          </a:xfrm>
        </p:grpSpPr>
        <p:pic>
          <p:nvPicPr>
            <p:cNvPr id="7" name="圖片 6">
              <a:extLst>
                <a:ext uri="{FF2B5EF4-FFF2-40B4-BE49-F238E27FC236}">
                  <a16:creationId xmlns:a16="http://schemas.microsoft.com/office/drawing/2014/main" id="{CDC1D8F7-8FE3-40DF-A11A-79EE86155C4A}"/>
                </a:ext>
              </a:extLst>
            </p:cNvPr>
            <p:cNvPicPr>
              <a:picLocks noChangeAspect="1"/>
            </p:cNvPicPr>
            <p:nvPr/>
          </p:nvPicPr>
          <p:blipFill>
            <a:blip r:embed="rId2"/>
            <a:stretch>
              <a:fillRect/>
            </a:stretch>
          </p:blipFill>
          <p:spPr>
            <a:xfrm>
              <a:off x="3323015" y="4120811"/>
              <a:ext cx="2563433" cy="2567609"/>
            </a:xfrm>
            <a:prstGeom prst="rect">
              <a:avLst/>
            </a:prstGeom>
          </p:spPr>
        </p:pic>
        <p:pic>
          <p:nvPicPr>
            <p:cNvPr id="8" name="Picture 6" descr="National Security – ASM Law">
              <a:extLst>
                <a:ext uri="{FF2B5EF4-FFF2-40B4-BE49-F238E27FC236}">
                  <a16:creationId xmlns:a16="http://schemas.microsoft.com/office/drawing/2014/main" id="{A06539EE-567A-4C09-95B8-999CC121ED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6577" y="2331497"/>
              <a:ext cx="2810670" cy="19018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National Security Authority (Norway) - Wikipedia">
              <a:extLst>
                <a:ext uri="{FF2B5EF4-FFF2-40B4-BE49-F238E27FC236}">
                  <a16:creationId xmlns:a16="http://schemas.microsoft.com/office/drawing/2014/main" id="{14B7FBD5-6EB3-4DE0-8692-8EA656D3CB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755" y="109537"/>
              <a:ext cx="2244244" cy="20288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424DFA61-E286-4C54-B9DB-9487E064F258}"/>
                </a:ext>
              </a:extLst>
            </p:cNvPr>
            <p:cNvPicPr>
              <a:picLocks noChangeAspect="1"/>
            </p:cNvPicPr>
            <p:nvPr/>
          </p:nvPicPr>
          <p:blipFill>
            <a:blip r:embed="rId5"/>
            <a:stretch>
              <a:fillRect/>
            </a:stretch>
          </p:blipFill>
          <p:spPr>
            <a:xfrm>
              <a:off x="1152559" y="0"/>
              <a:ext cx="2244244" cy="2247900"/>
            </a:xfrm>
            <a:prstGeom prst="rect">
              <a:avLst/>
            </a:prstGeom>
          </p:spPr>
        </p:pic>
        <p:pic>
          <p:nvPicPr>
            <p:cNvPr id="11" name="圖片 10">
              <a:extLst>
                <a:ext uri="{FF2B5EF4-FFF2-40B4-BE49-F238E27FC236}">
                  <a16:creationId xmlns:a16="http://schemas.microsoft.com/office/drawing/2014/main" id="{AF13D735-B212-4B88-9FAC-502933E04F43}"/>
                </a:ext>
              </a:extLst>
            </p:cNvPr>
            <p:cNvPicPr>
              <a:picLocks noChangeAspect="1"/>
            </p:cNvPicPr>
            <p:nvPr/>
          </p:nvPicPr>
          <p:blipFill>
            <a:blip r:embed="rId6"/>
            <a:stretch>
              <a:fillRect/>
            </a:stretch>
          </p:blipFill>
          <p:spPr>
            <a:xfrm>
              <a:off x="1013374" y="4316951"/>
              <a:ext cx="2347690" cy="2345635"/>
            </a:xfrm>
            <a:prstGeom prst="rect">
              <a:avLst/>
            </a:prstGeom>
          </p:spPr>
        </p:pic>
        <p:pic>
          <p:nvPicPr>
            <p:cNvPr id="12" name="Picture 4" descr="National Security Council (Philippines) - Wikipedia">
              <a:extLst>
                <a:ext uri="{FF2B5EF4-FFF2-40B4-BE49-F238E27FC236}">
                  <a16:creationId xmlns:a16="http://schemas.microsoft.com/office/drawing/2014/main" id="{4C042389-843B-44CB-ADA8-7FAD04C757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6755" y="1767051"/>
              <a:ext cx="2499245" cy="25033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5 Logo - LogoDix">
              <a:extLst>
                <a:ext uri="{FF2B5EF4-FFF2-40B4-BE49-F238E27FC236}">
                  <a16:creationId xmlns:a16="http://schemas.microsoft.com/office/drawing/2014/main" id="{D0330B55-B12C-443E-BF39-E8F8F9AA32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353639"/>
              <a:ext cx="2187187" cy="2095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26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82647DEC-6559-4B48-BF54-5F7ED7E329E2}"/>
              </a:ext>
            </a:extLst>
          </p:cNvPr>
          <p:cNvSpPr txBox="1">
            <a:spLocks/>
          </p:cNvSpPr>
          <p:nvPr/>
        </p:nvSpPr>
        <p:spPr>
          <a:xfrm>
            <a:off x="0" y="365125"/>
            <a:ext cx="6313150" cy="2124776"/>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HK" altLang="en-US" dirty="0"/>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en-US" altLang="zh-HK" dirty="0">
              <a:latin typeface="標楷體" panose="03000509000000000000" pitchFamily="65" charset="-120"/>
              <a:ea typeface="標楷體" panose="03000509000000000000" pitchFamily="65" charset="-120"/>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655321" y="2575033"/>
            <a:ext cx="5440679" cy="4146407"/>
          </a:xfrm>
        </p:spPr>
        <p:txBody>
          <a:bodyPr vert="horz" lIns="91440" tIns="45720" rIns="91440" bIns="45720" rtlCol="0">
            <a:normAutofit/>
          </a:bodyPr>
          <a:lstStyle/>
          <a:p>
            <a:pPr marL="0"/>
            <a:r>
              <a:rPr lang="zh-TW" altLang="en-US" sz="2400" u="sng" dirty="0">
                <a:latin typeface="標楷體" panose="03000509000000000000" pitchFamily="65" charset="-120"/>
                <a:ea typeface="標楷體" panose="03000509000000000000" pitchFamily="65" charset="-120"/>
              </a:rPr>
              <a:t>部分西方國家的國安工作舉隅</a:t>
            </a:r>
          </a:p>
          <a:p>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美國：</a:t>
            </a:r>
            <a:r>
              <a:rPr lang="zh-TW" altLang="en-US" sz="2400" dirty="0">
                <a:latin typeface="標楷體" panose="03000509000000000000" pitchFamily="65" charset="-120"/>
                <a:ea typeface="標楷體" panose="03000509000000000000" pitchFamily="65" charset="-120"/>
              </a:rPr>
              <a:t>自</a:t>
            </a:r>
            <a:r>
              <a:rPr lang="en-US" altLang="zh-TW" sz="2400" dirty="0">
                <a:latin typeface="標楷體" panose="03000509000000000000" pitchFamily="65" charset="-120"/>
                <a:ea typeface="標楷體" panose="03000509000000000000" pitchFamily="65" charset="-120"/>
              </a:rPr>
              <a:t>911</a:t>
            </a:r>
            <a:r>
              <a:rPr lang="zh-TW" altLang="en-US" sz="2400" dirty="0">
                <a:latin typeface="標楷體" panose="03000509000000000000" pitchFamily="65" charset="-120"/>
                <a:ea typeface="標楷體" panose="03000509000000000000" pitchFamily="65" charset="-120"/>
              </a:rPr>
              <a:t>恐怖襲擊後，美國成立了新的國土安全部，將當時中央</a:t>
            </a:r>
            <a:r>
              <a:rPr lang="en-US" altLang="zh-TW" sz="2400" dirty="0">
                <a:latin typeface="標楷體" panose="03000509000000000000" pitchFamily="65" charset="-120"/>
                <a:ea typeface="標楷體" panose="03000509000000000000" pitchFamily="65" charset="-120"/>
              </a:rPr>
              <a:t>23</a:t>
            </a:r>
            <a:r>
              <a:rPr lang="zh-TW" altLang="en-US" sz="2400" dirty="0">
                <a:latin typeface="標楷體" panose="03000509000000000000" pitchFamily="65" charset="-120"/>
                <a:ea typeface="標楷體" panose="03000509000000000000" pitchFamily="65" charset="-120"/>
              </a:rPr>
              <a:t>個機構如美國特勤處、海關總署、國內危機支援小組、民間生化防護研究計劃局等等統一起來，員工共約</a:t>
            </a:r>
            <a:r>
              <a:rPr lang="en-US" altLang="zh-TW" sz="2400" dirty="0">
                <a:latin typeface="標楷體" panose="03000509000000000000" pitchFamily="65" charset="-120"/>
                <a:ea typeface="標楷體" panose="03000509000000000000" pitchFamily="65" charset="-120"/>
              </a:rPr>
              <a:t>17</a:t>
            </a:r>
            <a:r>
              <a:rPr lang="zh-TW" altLang="en-US" sz="2400" dirty="0">
                <a:latin typeface="標楷體" panose="03000509000000000000" pitchFamily="65" charset="-120"/>
                <a:ea typeface="標楷體" panose="03000509000000000000" pitchFamily="65" charset="-120"/>
              </a:rPr>
              <a:t>萬人。此外，又通過了新的反恐法例如</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美國愛國者法</a:t>
            </a:r>
            <a:r>
              <a:rPr lang="en-US" altLang="zh-TW" sz="2400" dirty="0">
                <a:latin typeface="標楷體" panose="03000509000000000000" pitchFamily="65" charset="-120"/>
                <a:ea typeface="標楷體" panose="03000509000000000000" pitchFamily="65" charset="-120"/>
              </a:rPr>
              <a:t>》2001</a:t>
            </a:r>
            <a:r>
              <a:rPr lang="zh-TW" altLang="en-US" sz="2400" dirty="0">
                <a:latin typeface="標楷體" panose="03000509000000000000" pitchFamily="65" charset="-120"/>
                <a:ea typeface="標楷體" panose="03000509000000000000" pitchFamily="65" charset="-120"/>
              </a:rPr>
              <a:t>，及加強原來的相關法例，以規管包括叛國罪、顛覆國家政權、恐怖主義活動、披露國防或機密信息予外國政府等行為。</a:t>
            </a:r>
          </a:p>
          <a:p>
            <a:pPr marL="0"/>
            <a:endParaRPr lang="en-US" altLang="zh-HK" sz="18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6941820" y="6356350"/>
            <a:ext cx="1165860"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19</a:t>
            </a:fld>
            <a:endParaRPr lang="en-US" altLang="zh-HK">
              <a:solidFill>
                <a:prstClr val="black">
                  <a:tint val="75000"/>
                </a:prstClr>
              </a:solidFill>
              <a:latin typeface="Calibri" panose="020F0502020204030204"/>
            </a:endParaRPr>
          </a:p>
        </p:txBody>
      </p:sp>
      <p:pic>
        <p:nvPicPr>
          <p:cNvPr id="6" name="圖片 5" descr="一張含有 武器, 煙霧, 氫彈, 火箭 的圖片&#10;&#10;自動產生的描述">
            <a:extLst>
              <a:ext uri="{FF2B5EF4-FFF2-40B4-BE49-F238E27FC236}">
                <a16:creationId xmlns:a16="http://schemas.microsoft.com/office/drawing/2014/main" id="{4D0EF15F-FA31-4F15-A451-AD2C568D8191}"/>
              </a:ext>
            </a:extLst>
          </p:cNvPr>
          <p:cNvPicPr>
            <a:picLocks noChangeAspect="1"/>
          </p:cNvPicPr>
          <p:nvPr/>
        </p:nvPicPr>
        <p:blipFill rotWithShape="1">
          <a:blip r:embed="rId2">
            <a:extLst>
              <a:ext uri="{28A0092B-C50C-407E-A947-70E740481C1C}">
                <a14:useLocalDpi xmlns:a14="http://schemas.microsoft.com/office/drawing/2010/main" val="0"/>
              </a:ext>
            </a:extLst>
          </a:blip>
          <a:srcRect t="3048" r="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409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F5E6DDB8-300A-4B90-BB98-5B47876EFCB5}"/>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zh-TW" altLang="en-US" sz="3600" kern="1200" dirty="0">
                <a:solidFill>
                  <a:schemeClr val="tx1"/>
                </a:solidFill>
                <a:latin typeface="標楷體" panose="03000509000000000000" pitchFamily="65" charset="-120"/>
                <a:ea typeface="標楷體" panose="03000509000000000000" pitchFamily="65" charset="-120"/>
              </a:rPr>
              <a:t>認識國家安全</a:t>
            </a:r>
            <a:endParaRPr lang="en-US" altLang="zh-HK" sz="3600" kern="1200" dirty="0">
              <a:solidFill>
                <a:schemeClr val="tx1"/>
              </a:solidFill>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944600A2-4D7A-4A26-BC75-5CC9F525DCB6}"/>
              </a:ext>
            </a:extLst>
          </p:cNvPr>
          <p:cNvSpPr>
            <a:spLocks noGrp="1"/>
          </p:cNvSpPr>
          <p:nvPr>
            <p:ph type="body" orient="vert" idx="1"/>
          </p:nvPr>
        </p:nvSpPr>
        <p:spPr>
          <a:xfrm>
            <a:off x="643467" y="1782981"/>
            <a:ext cx="10905066" cy="4393982"/>
          </a:xfrm>
        </p:spPr>
        <p:txBody>
          <a:bodyPr vert="horz" lIns="91440" tIns="45720" rIns="91440" bIns="45720" rtlCol="0">
            <a:normAutofit/>
          </a:bodyPr>
          <a:lstStyle/>
          <a:p>
            <a:pPr marL="0" lvl="0">
              <a:spcBef>
                <a:spcPts val="600"/>
              </a:spcBef>
              <a:spcAft>
                <a:spcPts val="0"/>
              </a:spcAft>
            </a:pPr>
            <a:r>
              <a:rPr lang="zh-TW" altLang="en-US" sz="3000" b="1" u="sng" dirty="0">
                <a:latin typeface="標楷體" panose="03000509000000000000" pitchFamily="65" charset="-120"/>
                <a:ea typeface="標楷體" panose="03000509000000000000" pitchFamily="65" charset="-120"/>
              </a:rPr>
              <a:t>大綱</a:t>
            </a:r>
            <a:endParaRPr lang="en-US" altLang="zh-TW" sz="3000" b="1" u="sng" dirty="0">
              <a:latin typeface="標楷體" panose="03000509000000000000" pitchFamily="65" charset="-120"/>
              <a:ea typeface="標楷體" panose="03000509000000000000" pitchFamily="65" charset="-120"/>
            </a:endParaRPr>
          </a:p>
          <a:p>
            <a:pPr marL="514350">
              <a:spcBef>
                <a:spcPts val="600"/>
              </a:spcBef>
            </a:pPr>
            <a:r>
              <a:rPr lang="zh-TW" altLang="en-US" sz="3000" dirty="0">
                <a:latin typeface="標楷體" panose="03000509000000000000" pitchFamily="65" charset="-120"/>
                <a:ea typeface="標楷體" panose="03000509000000000000" pitchFamily="65" charset="-120"/>
              </a:rPr>
              <a:t>國家安全包括什麼？</a:t>
            </a:r>
          </a:p>
          <a:p>
            <a:pPr marL="514350">
              <a:spcBef>
                <a:spcPts val="600"/>
              </a:spcBef>
            </a:pPr>
            <a:r>
              <a:rPr lang="zh-TW" altLang="en-US" sz="3000" dirty="0">
                <a:latin typeface="標楷體" panose="03000509000000000000" pitchFamily="65" charset="-120"/>
                <a:ea typeface="標楷體" panose="03000509000000000000" pitchFamily="65" charset="-120"/>
              </a:rPr>
              <a:t>國家安全有何重要？</a:t>
            </a:r>
          </a:p>
          <a:p>
            <a:pPr marL="514350">
              <a:spcBef>
                <a:spcPts val="600"/>
              </a:spcBef>
            </a:pPr>
            <a:r>
              <a:rPr lang="zh-TW" altLang="en-US" sz="3000" dirty="0">
                <a:latin typeface="標楷體" panose="03000509000000000000" pitchFamily="65" charset="-120"/>
                <a:ea typeface="標楷體" panose="03000509000000000000" pitchFamily="65" charset="-120"/>
              </a:rPr>
              <a:t>各國都關注自己的國家安全</a:t>
            </a:r>
          </a:p>
          <a:p>
            <a:pPr marL="514350">
              <a:spcBef>
                <a:spcPts val="600"/>
              </a:spcBef>
            </a:pPr>
            <a:r>
              <a:rPr lang="zh-TW" altLang="en-US" sz="3000" dirty="0">
                <a:latin typeface="標楷體" panose="03000509000000000000" pitchFamily="65" charset="-120"/>
                <a:ea typeface="標楷體" panose="03000509000000000000" pitchFamily="65" charset="-120"/>
              </a:rPr>
              <a:t>中國國民感到國家各方面的安全</a:t>
            </a:r>
          </a:p>
          <a:p>
            <a:pPr marL="514350">
              <a:spcBef>
                <a:spcPts val="600"/>
              </a:spcBef>
            </a:pPr>
            <a:r>
              <a:rPr lang="zh-TW" altLang="en-US" sz="3000" dirty="0">
                <a:latin typeface="標楷體" panose="03000509000000000000" pitchFamily="65" charset="-120"/>
                <a:ea typeface="標楷體" panose="03000509000000000000" pitchFamily="65" charset="-120"/>
              </a:rPr>
              <a:t>香港如何參與維護國家安全</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投影片編號版面配置區 3">
            <a:extLst>
              <a:ext uri="{FF2B5EF4-FFF2-40B4-BE49-F238E27FC236}">
                <a16:creationId xmlns:a16="http://schemas.microsoft.com/office/drawing/2014/main" id="{8EF8F906-B336-426D-A07B-F1BE73E0300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0E6A508-BB07-4B8A-901D-15D03AC66BA5}" type="slidenum">
              <a:rPr kumimoji="0" lang="en-US" altLang="zh-HK"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a:t>
            </a:fld>
            <a:endParaRPr kumimoji="0" lang="en-US" altLang="zh-HK" b="0" i="0" u="none" strike="noStrike" cap="none" spc="0" normalizeH="0" baseline="0" noProof="0">
              <a:ln>
                <a:noFill/>
              </a:ln>
              <a:effectLst/>
              <a:uLnTx/>
              <a:uFillTx/>
            </a:endParaRPr>
          </a:p>
        </p:txBody>
      </p:sp>
    </p:spTree>
    <p:extLst>
      <p:ext uri="{BB962C8B-B14F-4D97-AF65-F5344CB8AC3E}">
        <p14:creationId xmlns:p14="http://schemas.microsoft.com/office/powerpoint/2010/main" val="224511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654296" y="308864"/>
            <a:ext cx="6894576" cy="1783080"/>
          </a:xfrm>
        </p:spPr>
        <p:txBody>
          <a:bodyPr vert="horz" lIns="91440" tIns="45720" rIns="91440" bIns="45720" rtlCol="0" anchor="b">
            <a:normAutofit/>
          </a:bodyPr>
          <a:lstStyle/>
          <a:p>
            <a:endParaRPr lang="en-US" altLang="zh-HK" sz="5400" kern="1200" dirty="0">
              <a:solidFill>
                <a:schemeClr val="tx1"/>
              </a:solidFill>
              <a:latin typeface="+mj-lt"/>
              <a:ea typeface="+mj-ea"/>
              <a:cs typeface="+mj-cs"/>
            </a:endParaRPr>
          </a:p>
        </p:txBody>
      </p:sp>
      <p:pic>
        <p:nvPicPr>
          <p:cNvPr id="6" name="圖片 5" descr="一張含有 個人, 建築物, 室外, 武器 的圖片&#10;&#10;自動產生的描述">
            <a:extLst>
              <a:ext uri="{FF2B5EF4-FFF2-40B4-BE49-F238E27FC236}">
                <a16:creationId xmlns:a16="http://schemas.microsoft.com/office/drawing/2014/main" id="{3B09F51D-D4BF-4D05-A8C1-BBB62AB57E13}"/>
              </a:ext>
            </a:extLst>
          </p:cNvPr>
          <p:cNvPicPr>
            <a:picLocks noChangeAspect="1"/>
          </p:cNvPicPr>
          <p:nvPr/>
        </p:nvPicPr>
        <p:blipFill rotWithShape="1">
          <a:blip r:embed="rId2">
            <a:extLst>
              <a:ext uri="{28A0092B-C50C-407E-A947-70E740481C1C}">
                <a14:useLocalDpi xmlns:a14="http://schemas.microsoft.com/office/drawing/2010/main" val="0"/>
              </a:ext>
            </a:extLst>
          </a:blip>
          <a:srcRect l="12819" r="23099"/>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26"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圖片 7" descr="一張含有 個人 的圖片&#10;&#10;自動產生的描述">
            <a:extLst>
              <a:ext uri="{FF2B5EF4-FFF2-40B4-BE49-F238E27FC236}">
                <a16:creationId xmlns:a16="http://schemas.microsoft.com/office/drawing/2014/main" id="{97F2E76C-FC90-42B5-863B-FD94D50B88A4}"/>
              </a:ext>
            </a:extLst>
          </p:cNvPr>
          <p:cNvPicPr>
            <a:picLocks noChangeAspect="1"/>
          </p:cNvPicPr>
          <p:nvPr/>
        </p:nvPicPr>
        <p:blipFill rotWithShape="1">
          <a:blip r:embed="rId3">
            <a:extLst>
              <a:ext uri="{28A0092B-C50C-407E-A947-70E740481C1C}">
                <a14:useLocalDpi xmlns:a14="http://schemas.microsoft.com/office/drawing/2010/main" val="0"/>
              </a:ext>
            </a:extLst>
          </a:blip>
          <a:srcRect l="6182"/>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654296" y="2706624"/>
            <a:ext cx="6894576" cy="3483864"/>
          </a:xfrm>
        </p:spPr>
        <p:txBody>
          <a:bodyPr vert="horz" lIns="91440" tIns="45720" rIns="91440" bIns="45720" rtlCol="0">
            <a:normAutofit/>
          </a:bodyPr>
          <a:lstStyle/>
          <a:p>
            <a:pPr marL="0"/>
            <a:r>
              <a:rPr lang="zh-TW" altLang="en-US" sz="2200" u="sng" dirty="0">
                <a:latin typeface="標楷體" panose="03000509000000000000" pitchFamily="65" charset="-120"/>
                <a:ea typeface="標楷體" panose="03000509000000000000" pitchFamily="65" charset="-120"/>
              </a:rPr>
              <a:t>部分西方國家的國安工作舉隅</a:t>
            </a:r>
          </a:p>
          <a:p>
            <a:r>
              <a:rPr lang="zh-TW" altLang="en-US" sz="2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英國</a:t>
            </a:r>
            <a:r>
              <a:rPr lang="zh-TW" altLang="en-US" sz="2200" dirty="0">
                <a:latin typeface="標楷體" panose="03000509000000000000" pitchFamily="65" charset="-120"/>
                <a:ea typeface="標楷體" panose="03000509000000000000" pitchFamily="65" charset="-120"/>
              </a:rPr>
              <a:t>：過去</a:t>
            </a:r>
            <a:r>
              <a:rPr lang="en-US" altLang="zh-TW" sz="2200" dirty="0">
                <a:latin typeface="標楷體" panose="03000509000000000000" pitchFamily="65" charset="-120"/>
                <a:ea typeface="標楷體" panose="03000509000000000000" pitchFamily="65" charset="-120"/>
              </a:rPr>
              <a:t>20</a:t>
            </a:r>
            <a:r>
              <a:rPr lang="zh-TW" altLang="en-US" sz="2200" dirty="0">
                <a:latin typeface="標楷體" panose="03000509000000000000" pitchFamily="65" charset="-120"/>
                <a:ea typeface="標楷體" panose="03000509000000000000" pitchFamily="65" charset="-120"/>
              </a:rPr>
              <a:t>年間，英國至少</a:t>
            </a:r>
            <a:r>
              <a:rPr lang="en-US" altLang="zh-TW" sz="2200" dirty="0">
                <a:latin typeface="標楷體" panose="03000509000000000000" pitchFamily="65" charset="-120"/>
                <a:ea typeface="標楷體" panose="03000509000000000000" pitchFamily="65" charset="-120"/>
              </a:rPr>
              <a:t>9</a:t>
            </a:r>
            <a:r>
              <a:rPr lang="zh-TW" altLang="en-US" sz="2200" dirty="0">
                <a:latin typeface="標楷體" panose="03000509000000000000" pitchFamily="65" charset="-120"/>
                <a:ea typeface="標楷體" panose="03000509000000000000" pitchFamily="65" charset="-120"/>
              </a:rPr>
              <a:t>次頒布和修訂涉國家安全類法律。 其中主要幾項立法包括：</a:t>
            </a:r>
            <a:r>
              <a:rPr lang="en-US" altLang="zh-TW" sz="2200" dirty="0">
                <a:latin typeface="標楷體" panose="03000509000000000000" pitchFamily="65" charset="-120"/>
                <a:ea typeface="標楷體" panose="03000509000000000000" pitchFamily="65" charset="-120"/>
              </a:rPr>
              <a:t>《2000</a:t>
            </a:r>
            <a:r>
              <a:rPr lang="zh-TW" altLang="en-US" sz="2200" dirty="0">
                <a:latin typeface="標楷體" panose="03000509000000000000" pitchFamily="65" charset="-120"/>
                <a:ea typeface="標楷體" panose="03000509000000000000" pitchFamily="65" charset="-120"/>
              </a:rPr>
              <a:t>年恐怖主義法案</a:t>
            </a:r>
            <a:r>
              <a:rPr lang="en-US" altLang="zh-TW" sz="2200" dirty="0">
                <a:latin typeface="標楷體" panose="03000509000000000000" pitchFamily="65" charset="-120"/>
                <a:ea typeface="標楷體" panose="03000509000000000000" pitchFamily="65" charset="-120"/>
              </a:rPr>
              <a:t>》《2001</a:t>
            </a:r>
            <a:r>
              <a:rPr lang="zh-TW" altLang="en-US" sz="2200" dirty="0">
                <a:latin typeface="標楷體" panose="03000509000000000000" pitchFamily="65" charset="-120"/>
                <a:ea typeface="標楷體" panose="03000509000000000000" pitchFamily="65" charset="-120"/>
              </a:rPr>
              <a:t>反恐怖主義犯罪和安全法案</a:t>
            </a:r>
            <a:r>
              <a:rPr lang="en-US" altLang="zh-TW" sz="2200" dirty="0">
                <a:latin typeface="標楷體" panose="03000509000000000000" pitchFamily="65" charset="-120"/>
                <a:ea typeface="標楷體" panose="03000509000000000000" pitchFamily="65" charset="-120"/>
              </a:rPr>
              <a:t>》《2006</a:t>
            </a:r>
            <a:r>
              <a:rPr lang="zh-TW" altLang="en-US" sz="2200" dirty="0">
                <a:latin typeface="標楷體" panose="03000509000000000000" pitchFamily="65" charset="-120"/>
                <a:ea typeface="標楷體" panose="03000509000000000000" pitchFamily="65" charset="-120"/>
              </a:rPr>
              <a:t>年恐怖主義法案</a:t>
            </a:r>
            <a:r>
              <a:rPr lang="en-US" altLang="zh-TW" sz="2200" dirty="0">
                <a:latin typeface="標楷體" panose="03000509000000000000" pitchFamily="65" charset="-120"/>
                <a:ea typeface="標楷體" panose="03000509000000000000" pitchFamily="65" charset="-120"/>
              </a:rPr>
              <a:t>》《2008</a:t>
            </a:r>
            <a:r>
              <a:rPr lang="zh-TW" altLang="en-US" sz="2200" dirty="0">
                <a:latin typeface="標楷體" panose="03000509000000000000" pitchFamily="65" charset="-120"/>
                <a:ea typeface="標楷體" panose="03000509000000000000" pitchFamily="65" charset="-120"/>
              </a:rPr>
              <a:t>年反恐怖主義法案</a:t>
            </a:r>
            <a:r>
              <a:rPr lang="en-US" altLang="zh-TW" sz="2200" dirty="0">
                <a:latin typeface="標楷體" panose="03000509000000000000" pitchFamily="65" charset="-120"/>
                <a:ea typeface="標楷體" panose="03000509000000000000" pitchFamily="65" charset="-120"/>
              </a:rPr>
              <a:t>》《2011</a:t>
            </a:r>
            <a:r>
              <a:rPr lang="zh-TW" altLang="en-US" sz="2200" dirty="0">
                <a:latin typeface="標楷體" panose="03000509000000000000" pitchFamily="65" charset="-120"/>
                <a:ea typeface="標楷體" panose="03000509000000000000" pitchFamily="65" charset="-120"/>
              </a:rPr>
              <a:t>預防恐怖主義和調查法案</a:t>
            </a:r>
            <a:r>
              <a:rPr lang="en-US" altLang="zh-TW" sz="2200" dirty="0">
                <a:latin typeface="標楷體" panose="03000509000000000000" pitchFamily="65" charset="-120"/>
                <a:ea typeface="標楷體" panose="03000509000000000000" pitchFamily="65" charset="-120"/>
              </a:rPr>
              <a:t>》《2015</a:t>
            </a:r>
            <a:r>
              <a:rPr lang="zh-TW" altLang="en-US" sz="2200" dirty="0">
                <a:latin typeface="標楷體" panose="03000509000000000000" pitchFamily="65" charset="-120"/>
                <a:ea typeface="標楷體" panose="03000509000000000000" pitchFamily="65" charset="-120"/>
              </a:rPr>
              <a:t>反恐怖主義和安全法案</a:t>
            </a:r>
            <a:r>
              <a:rPr lang="en-US" altLang="zh-TW" sz="2200" dirty="0">
                <a:latin typeface="標楷體" panose="03000509000000000000" pitchFamily="65" charset="-120"/>
                <a:ea typeface="標楷體" panose="03000509000000000000" pitchFamily="65" charset="-120"/>
              </a:rPr>
              <a:t>》《2019</a:t>
            </a:r>
            <a:r>
              <a:rPr lang="zh-TW" altLang="en-US" sz="2200" dirty="0">
                <a:latin typeface="標楷體" panose="03000509000000000000" pitchFamily="65" charset="-120"/>
                <a:ea typeface="標楷體" panose="03000509000000000000" pitchFamily="65" charset="-120"/>
              </a:rPr>
              <a:t>年反恐怖主義和邊界安全法案</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等。</a:t>
            </a:r>
            <a:endParaRPr lang="en-US" altLang="zh-HK" sz="2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0E6A508-BB07-4B8A-901D-15D03AC66BA5}" type="slidenum">
              <a:rPr lang="en-US" altLang="zh-HK" smtClean="0"/>
              <a:pPr>
                <a:spcAft>
                  <a:spcPts val="600"/>
                </a:spcAft>
              </a:pPr>
              <a:t>20</a:t>
            </a:fld>
            <a:endParaRPr lang="en-US" altLang="zh-HK"/>
          </a:p>
        </p:txBody>
      </p:sp>
      <p:sp>
        <p:nvSpPr>
          <p:cNvPr id="18" name="標題 1">
            <a:extLst>
              <a:ext uri="{FF2B5EF4-FFF2-40B4-BE49-F238E27FC236}">
                <a16:creationId xmlns:a16="http://schemas.microsoft.com/office/drawing/2014/main" id="{5220414F-795C-4E08-93E6-4AC6D68371ED}"/>
              </a:ext>
            </a:extLst>
          </p:cNvPr>
          <p:cNvSpPr txBox="1">
            <a:spLocks/>
          </p:cNvSpPr>
          <p:nvPr/>
        </p:nvSpPr>
        <p:spPr>
          <a:xfrm>
            <a:off x="4427026" y="707830"/>
            <a:ext cx="7447280" cy="1496689"/>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400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ltLang="zh-TW" sz="4100"/>
              <a:t>3.1 </a:t>
            </a:r>
            <a:r>
              <a:rPr lang="zh-TW" altLang="en-US" sz="4100"/>
              <a:t>每個國家都有為國安立法</a:t>
            </a:r>
            <a:endParaRPr lang="en-US" altLang="zh-HK" sz="4100"/>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965431" y="2438400"/>
            <a:ext cx="6586489" cy="3785419"/>
          </a:xfrm>
        </p:spPr>
        <p:txBody>
          <a:bodyPr vert="horz" lIns="91440" tIns="45720" rIns="91440" bIns="45720" rtlCol="0">
            <a:normAutofit/>
          </a:bodyPr>
          <a:lstStyle/>
          <a:p>
            <a:pPr marL="0"/>
            <a:r>
              <a:rPr lang="zh-TW" altLang="en-US" sz="2400" u="sng" dirty="0">
                <a:latin typeface="標楷體" panose="03000509000000000000" pitchFamily="65" charset="-120"/>
                <a:ea typeface="標楷體" panose="03000509000000000000" pitchFamily="65" charset="-120"/>
              </a:rPr>
              <a:t>部分西方國家的國安工作舉隅</a:t>
            </a:r>
          </a:p>
          <a:p>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澳洲</a:t>
            </a:r>
            <a:r>
              <a:rPr lang="zh-TW" altLang="en-US" sz="2400" dirty="0">
                <a:latin typeface="標楷體" panose="03000509000000000000" pitchFamily="65" charset="-120"/>
                <a:ea typeface="標楷體" panose="03000509000000000000" pitchFamily="65" charset="-120"/>
              </a:rPr>
              <a:t>：在</a:t>
            </a:r>
            <a:r>
              <a:rPr lang="en-US" altLang="zh-TW" sz="2400" dirty="0">
                <a:latin typeface="標楷體" panose="03000509000000000000" pitchFamily="65" charset="-120"/>
                <a:ea typeface="標楷體" panose="03000509000000000000" pitchFamily="65" charset="-120"/>
              </a:rPr>
              <a:t>2018</a:t>
            </a:r>
            <a:r>
              <a:rPr lang="zh-TW" altLang="en-US" sz="2400" dirty="0">
                <a:latin typeface="標楷體" panose="03000509000000000000" pitchFamily="65" charset="-120"/>
                <a:ea typeface="標楷體" panose="03000509000000000000" pitchFamily="65" charset="-120"/>
              </a:rPr>
              <a:t>年澳洲國會就通過了</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國家安全立法修正案（間諜活動及外國干預）法案</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及</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外國影響力透明化法案</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，該法案大幅提高從事間諜活動、洩露國家機密的刑罰，而且入侵澳洲企業系統，以竊取商業機密的外國人，最高可判囚</a:t>
            </a:r>
            <a:r>
              <a:rPr lang="en-US" altLang="zh-TW" sz="2400" dirty="0">
                <a:latin typeface="標楷體" panose="03000509000000000000" pitchFamily="65" charset="-120"/>
                <a:ea typeface="標楷體" panose="03000509000000000000" pitchFamily="65" charset="-120"/>
              </a:rPr>
              <a:t>15</a:t>
            </a:r>
            <a:r>
              <a:rPr lang="zh-TW" altLang="en-US" sz="2400" dirty="0">
                <a:latin typeface="標楷體" panose="03000509000000000000" pitchFamily="65" charset="-120"/>
                <a:ea typeface="標楷體" panose="03000509000000000000" pitchFamily="65" charset="-120"/>
              </a:rPr>
              <a:t>年。</a:t>
            </a:r>
            <a:endParaRPr lang="en-US" altLang="zh-TW" sz="2400" dirty="0">
              <a:latin typeface="標楷體" panose="03000509000000000000" pitchFamily="65" charset="-120"/>
              <a:ea typeface="標楷體" panose="03000509000000000000" pitchFamily="65" charset="-120"/>
            </a:endParaRPr>
          </a:p>
          <a:p>
            <a:pPr marL="0" indent="0">
              <a:buNone/>
            </a:pPr>
            <a:endParaRPr lang="en-US" altLang="zh-HK" sz="2000" dirty="0">
              <a:latin typeface="標楷體" panose="03000509000000000000" pitchFamily="65" charset="-120"/>
              <a:ea typeface="標楷體" panose="03000509000000000000" pitchFamily="65" charset="-120"/>
            </a:endParaRPr>
          </a:p>
          <a:p>
            <a:pPr marL="0" indent="0">
              <a:buNone/>
            </a:pPr>
            <a:r>
              <a:rPr lang="zh-HK" altLang="en-US" sz="1200" b="1" dirty="0">
                <a:latin typeface="標楷體" panose="03000509000000000000" pitchFamily="65" charset="-120"/>
                <a:ea typeface="標楷體" panose="03000509000000000000" pitchFamily="65" charset="-120"/>
              </a:rPr>
              <a:t>資料來源：</a:t>
            </a:r>
            <a:r>
              <a:rPr lang="en-US" altLang="zh-HK" sz="1200" dirty="0">
                <a:latin typeface="標楷體" panose="03000509000000000000" pitchFamily="65" charset="-120"/>
                <a:ea typeface="標楷體" panose="03000509000000000000" pitchFamily="65" charset="-120"/>
              </a:rPr>
              <a:t>website of the Department of Homeland Security, USA</a:t>
            </a:r>
            <a:r>
              <a:rPr lang="zh-HK" altLang="en-US" sz="1200" dirty="0">
                <a:latin typeface="標楷體" panose="03000509000000000000" pitchFamily="65" charset="-120"/>
                <a:ea typeface="標楷體" panose="03000509000000000000" pitchFamily="65" charset="-120"/>
              </a:rPr>
              <a:t>；劉淑儀，雙重標準的澳洲，灼見名家，</a:t>
            </a:r>
            <a:r>
              <a:rPr lang="en-US" altLang="zh-HK" sz="1200" dirty="0">
                <a:latin typeface="標楷體" panose="03000509000000000000" pitchFamily="65" charset="-120"/>
                <a:ea typeface="標楷體" panose="03000509000000000000" pitchFamily="65" charset="-120"/>
              </a:rPr>
              <a:t>2020-12-10</a:t>
            </a:r>
            <a:r>
              <a:rPr lang="zh-HK" altLang="en-US" sz="1200" dirty="0">
                <a:latin typeface="標楷體" panose="03000509000000000000" pitchFamily="65" charset="-120"/>
                <a:ea typeface="標楷體" panose="03000509000000000000" pitchFamily="65" charset="-120"/>
              </a:rPr>
              <a:t>；李浩然、尹國華、王靜，</a:t>
            </a:r>
            <a:r>
              <a:rPr lang="en-US" altLang="zh-HK" sz="1200" dirty="0">
                <a:latin typeface="標楷體" panose="03000509000000000000" pitchFamily="65" charset="-120"/>
                <a:ea typeface="標楷體" panose="03000509000000000000" pitchFamily="65" charset="-120"/>
              </a:rPr>
              <a:t>《</a:t>
            </a:r>
            <a:r>
              <a:rPr lang="zh-HK" altLang="en-US" sz="1200" dirty="0">
                <a:latin typeface="標楷體" panose="03000509000000000000" pitchFamily="65" charset="-120"/>
                <a:ea typeface="標楷體" panose="03000509000000000000" pitchFamily="65" charset="-120"/>
              </a:rPr>
              <a:t>國安法 廿三條 安全與自由？</a:t>
            </a:r>
            <a:r>
              <a:rPr lang="en-US" altLang="zh-HK" sz="1200" dirty="0">
                <a:latin typeface="標楷體" panose="03000509000000000000" pitchFamily="65" charset="-120"/>
                <a:ea typeface="標楷體" panose="03000509000000000000" pitchFamily="65" charset="-120"/>
              </a:rPr>
              <a:t>——</a:t>
            </a:r>
            <a:r>
              <a:rPr lang="zh-HK" altLang="en-US" sz="1200" dirty="0">
                <a:latin typeface="標楷體" panose="03000509000000000000" pitchFamily="65" charset="-120"/>
                <a:ea typeface="標楷體" panose="03000509000000000000" pitchFamily="65" charset="-120"/>
              </a:rPr>
              <a:t>國家安全法之立法及比較研究</a:t>
            </a:r>
            <a:r>
              <a:rPr lang="en-US" altLang="zh-HK" sz="1200" dirty="0">
                <a:latin typeface="標楷體" panose="03000509000000000000" pitchFamily="65" charset="-120"/>
                <a:ea typeface="標楷體" panose="03000509000000000000" pitchFamily="65" charset="-120"/>
              </a:rPr>
              <a:t>》</a:t>
            </a:r>
            <a:r>
              <a:rPr lang="zh-HK" altLang="en-US" sz="1200" dirty="0">
                <a:latin typeface="標楷體" panose="03000509000000000000" pitchFamily="65" charset="-120"/>
                <a:ea typeface="標楷體" panose="03000509000000000000" pitchFamily="65" charset="-120"/>
              </a:rPr>
              <a:t>，</a:t>
            </a:r>
            <a:r>
              <a:rPr lang="en-US" altLang="zh-HK" sz="1200" dirty="0">
                <a:latin typeface="標楷體" panose="03000509000000000000" pitchFamily="65" charset="-120"/>
                <a:ea typeface="標楷體" panose="03000509000000000000" pitchFamily="65" charset="-120"/>
              </a:rPr>
              <a:t>2020</a:t>
            </a:r>
            <a:r>
              <a:rPr lang="zh-HK" altLang="en-US" sz="1200" dirty="0">
                <a:latin typeface="標楷體" panose="03000509000000000000" pitchFamily="65" charset="-120"/>
                <a:ea typeface="標楷體" panose="03000509000000000000" pitchFamily="65" charset="-120"/>
              </a:rPr>
              <a:t>年</a:t>
            </a:r>
          </a:p>
        </p:txBody>
      </p:sp>
      <p:pic>
        <p:nvPicPr>
          <p:cNvPr id="6" name="圖片 5" descr="一張含有 室內, 大廳, 數個, 觀眾席 的圖片&#10;&#10;自動產生的描述">
            <a:extLst>
              <a:ext uri="{FF2B5EF4-FFF2-40B4-BE49-F238E27FC236}">
                <a16:creationId xmlns:a16="http://schemas.microsoft.com/office/drawing/2014/main" id="{269C0296-955D-4827-9502-272C83F2F73C}"/>
              </a:ext>
            </a:extLst>
          </p:cNvPr>
          <p:cNvPicPr>
            <a:picLocks noChangeAspect="1"/>
          </p:cNvPicPr>
          <p:nvPr/>
        </p:nvPicPr>
        <p:blipFill rotWithShape="1">
          <a:blip r:embed="rId2">
            <a:extLst>
              <a:ext uri="{28A0092B-C50C-407E-A947-70E740481C1C}">
                <a14:useLocalDpi xmlns:a14="http://schemas.microsoft.com/office/drawing/2010/main" val="0"/>
              </a:ext>
            </a:extLst>
          </a:blip>
          <a:srcRect l="25766" r="31988"/>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CBD9"/>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a:solidFill>
                  <a:prstClr val="black">
                    <a:tint val="75000"/>
                  </a:prstClr>
                </a:solidFill>
                <a:latin typeface="Calibri" panose="020F0502020204030204"/>
              </a:rPr>
              <a:pPr>
                <a:spcAft>
                  <a:spcPts val="600"/>
                </a:spcAft>
                <a:defRPr/>
              </a:pPr>
              <a:t>21</a:t>
            </a:fld>
            <a:endParaRPr lang="en-US" altLang="zh-HK">
              <a:solidFill>
                <a:prstClr val="black">
                  <a:tint val="75000"/>
                </a:prstClr>
              </a:solidFill>
              <a:latin typeface="Calibri" panose="020F0502020204030204"/>
            </a:endParaRPr>
          </a:p>
        </p:txBody>
      </p:sp>
      <p:sp>
        <p:nvSpPr>
          <p:cNvPr id="12" name="標題 1">
            <a:extLst>
              <a:ext uri="{FF2B5EF4-FFF2-40B4-BE49-F238E27FC236}">
                <a16:creationId xmlns:a16="http://schemas.microsoft.com/office/drawing/2014/main" id="{D4838BCE-6613-4AC1-B418-DA7C988A4FF4}"/>
              </a:ext>
            </a:extLst>
          </p:cNvPr>
          <p:cNvSpPr txBox="1">
            <a:spLocks/>
          </p:cNvSpPr>
          <p:nvPr/>
        </p:nvSpPr>
        <p:spPr>
          <a:xfrm>
            <a:off x="4833426" y="629268"/>
            <a:ext cx="7236654" cy="1496689"/>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dirty="0">
                <a:latin typeface="標楷體" panose="03000509000000000000" pitchFamily="65" charset="-120"/>
                <a:ea typeface="標楷體" panose="03000509000000000000" pitchFamily="65" charset="-120"/>
              </a:rPr>
              <a:t>3.1 </a:t>
            </a:r>
            <a:r>
              <a:rPr lang="zh-TW" altLang="en-US" sz="4000" dirty="0">
                <a:latin typeface="標楷體" panose="03000509000000000000" pitchFamily="65" charset="-120"/>
                <a:ea typeface="標楷體" panose="03000509000000000000" pitchFamily="65" charset="-120"/>
              </a:rPr>
              <a:t>每個國家都有為國安立法</a:t>
            </a:r>
            <a:endParaRPr lang="zh-HK"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867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3A9D0F-0509-4448-A4A9-5B24C486910B}"/>
              </a:ext>
            </a:extLst>
          </p:cNvPr>
          <p:cNvSpPr>
            <a:spLocks noGrp="1"/>
          </p:cNvSpPr>
          <p:nvPr>
            <p:ph type="title"/>
          </p:nvPr>
        </p:nvSpPr>
        <p:spPr>
          <a:xfrm>
            <a:off x="838200" y="310551"/>
            <a:ext cx="10515600" cy="138013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每個國家都有為國安立法</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10080B63-3074-42E5-AA84-62387A51DE37}"/>
              </a:ext>
            </a:extLst>
          </p:cNvPr>
          <p:cNvSpPr>
            <a:spLocks noGrp="1"/>
          </p:cNvSpPr>
          <p:nvPr>
            <p:ph type="body" orient="vert" idx="1"/>
          </p:nvPr>
        </p:nvSpPr>
        <p:spPr>
          <a:xfrm>
            <a:off x="838200" y="1991692"/>
            <a:ext cx="10515600" cy="4351338"/>
          </a:xfrm>
        </p:spPr>
        <p:txBody>
          <a:bodyPr vert="horz">
            <a:normAutofit/>
          </a:bodyPr>
          <a:lstStyle/>
          <a:p>
            <a:r>
              <a:rPr lang="zh-TW" altLang="en-US" dirty="0">
                <a:latin typeface="標楷體" panose="03000509000000000000" pitchFamily="65" charset="-120"/>
                <a:ea typeface="標楷體" panose="03000509000000000000" pitchFamily="65" charset="-120"/>
              </a:rPr>
              <a:t>大多數國家都關注自己的國家安全，以維護國家與國民的利益，這跟中國或香港特區的國安工作有什麼分別？</a:t>
            </a:r>
            <a:endParaRPr lang="en-US" altLang="zh-TW"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n-cs"/>
              </a:rPr>
              <a:t>__________________________________________________</a:t>
            </a:r>
          </a:p>
          <a:p>
            <a:r>
              <a:rPr lang="zh-TW" altLang="en-US" dirty="0">
                <a:latin typeface="標楷體" panose="03000509000000000000" pitchFamily="65" charset="-120"/>
                <a:ea typeface="標楷體" panose="03000509000000000000" pitchFamily="65" charset="-120"/>
              </a:rPr>
              <a:t>在經過多年的反恐工作後，美國開始將國安的重點轉向針對中國，何解？</a:t>
            </a:r>
            <a:endParaRPr lang="en-US" altLang="zh-TW"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n-cs"/>
              </a:rPr>
              <a:t>__________________________________________________</a:t>
            </a:r>
          </a:p>
          <a:p>
            <a:r>
              <a:rPr lang="zh-TW" altLang="en-US" dirty="0">
                <a:latin typeface="標楷體" panose="03000509000000000000" pitchFamily="65" charset="-120"/>
                <a:ea typeface="標楷體" panose="03000509000000000000" pitchFamily="65" charset="-120"/>
              </a:rPr>
              <a:t>在哪些方面可見美國將國安的重點轉向針對中國？</a:t>
            </a:r>
            <a:endParaRPr lang="en-US" altLang="zh-HK"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a:p>
            <a:pPr marL="0" indent="0">
              <a:buNone/>
            </a:pPr>
            <a:endParaRPr lang="zh-HK" altLang="en-US" dirty="0"/>
          </a:p>
        </p:txBody>
      </p:sp>
      <p:sp>
        <p:nvSpPr>
          <p:cNvPr id="4" name="投影片編號版面配置區 3">
            <a:extLst>
              <a:ext uri="{FF2B5EF4-FFF2-40B4-BE49-F238E27FC236}">
                <a16:creationId xmlns:a16="http://schemas.microsoft.com/office/drawing/2014/main" id="{725412A5-E1A8-451E-898A-B544A63325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22" name="Rectangle 32">
            <a:extLst>
              <a:ext uri="{FF2B5EF4-FFF2-40B4-BE49-F238E27FC236}">
                <a16:creationId xmlns:a16="http://schemas.microsoft.com/office/drawing/2014/main" id="{8806D661-482D-49E4-B271-2A7793C5157C}"/>
              </a:ext>
            </a:extLst>
          </p:cNvPr>
          <p:cNvSpPr>
            <a:spLocks noChangeArrowheads="1"/>
          </p:cNvSpPr>
          <p:nvPr/>
        </p:nvSpPr>
        <p:spPr bwMode="auto">
          <a:xfrm>
            <a:off x="838200" y="34833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357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中美貿易戰】美國3路對華鷹派聯手夾攻貿易協議難阻中美關係惡化– HKD4">
            <a:extLst>
              <a:ext uri="{FF2B5EF4-FFF2-40B4-BE49-F238E27FC236}">
                <a16:creationId xmlns:a16="http://schemas.microsoft.com/office/drawing/2014/main" id="{0A518AC7-6A49-45DC-80B9-A7DF99A886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26782">
            <a:off x="145172" y="3965621"/>
            <a:ext cx="4135297" cy="2529485"/>
          </a:xfrm>
          <a:prstGeom prst="rect">
            <a:avLst/>
          </a:prstGeom>
          <a:noFill/>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  </a:t>
            </a:r>
            <a:r>
              <a:rPr lang="zh-TW" altLang="en-US" dirty="0">
                <a:latin typeface="標楷體" panose="03000509000000000000" pitchFamily="65" charset="-120"/>
                <a:ea typeface="標楷體" panose="03000509000000000000" pitchFamily="65" charset="-120"/>
              </a:rPr>
              <a:t>國際格局對中國的安全威脅 </a:t>
            </a:r>
            <a:endParaRPr lang="zh-HK" altLang="en-US" dirty="0">
              <a:latin typeface="標楷體" panose="03000509000000000000" pitchFamily="65" charset="-120"/>
              <a:ea typeface="標楷體" panose="03000509000000000000" pitchFamily="65" charset="-120"/>
            </a:endParaRPr>
          </a:p>
        </p:txBody>
      </p:sp>
      <p:pic>
        <p:nvPicPr>
          <p:cNvPr id="8" name="Picture 4" descr="中美角力】美國增加從鄰國進口廠商擬離開中國(10:50) - 20190515 - 即時財經新聞- 明報財經網">
            <a:extLst>
              <a:ext uri="{FF2B5EF4-FFF2-40B4-BE49-F238E27FC236}">
                <a16:creationId xmlns:a16="http://schemas.microsoft.com/office/drawing/2014/main" id="{74F32E25-0CEE-45B0-8CFD-D8A3340AD0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153" y="3071004"/>
            <a:ext cx="4742804" cy="2637483"/>
          </a:xfrm>
          <a:prstGeom prst="rect">
            <a:avLst/>
          </a:prstGeom>
          <a:noFill/>
        </p:spPr>
      </p:pic>
      <p:pic>
        <p:nvPicPr>
          <p:cNvPr id="10" name="圖片 9">
            <a:extLst>
              <a:ext uri="{FF2B5EF4-FFF2-40B4-BE49-F238E27FC236}">
                <a16:creationId xmlns:a16="http://schemas.microsoft.com/office/drawing/2014/main" id="{B1AA0678-F66D-41F1-9146-9B2F47A1403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3062">
            <a:off x="5897611" y="4366876"/>
            <a:ext cx="5320555" cy="1871995"/>
          </a:xfrm>
          <a:prstGeom prst="rect">
            <a:avLst/>
          </a:prstGeom>
          <a:noFill/>
          <a:ln w="12700">
            <a:solidFill>
              <a:sysClr val="windowText" lastClr="000000"/>
            </a:solidFill>
          </a:ln>
        </p:spPr>
      </p:pic>
      <p:pic>
        <p:nvPicPr>
          <p:cNvPr id="6" name="圖片 5" descr="台湾学者：在中美角力中押错宝，会让台湾万劫不复|中美|台湾牌|外交_新浪新闻">
            <a:extLst>
              <a:ext uri="{FF2B5EF4-FFF2-40B4-BE49-F238E27FC236}">
                <a16:creationId xmlns:a16="http://schemas.microsoft.com/office/drawing/2014/main" id="{688CCE88-A6E3-4BE7-8FFA-10702B58878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77" y="1961705"/>
            <a:ext cx="4742804" cy="2765569"/>
          </a:xfrm>
          <a:prstGeom prst="rect">
            <a:avLst/>
          </a:prstGeom>
          <a:noFill/>
          <a:ln>
            <a:noFill/>
          </a:ln>
        </p:spPr>
      </p:pic>
      <p:pic>
        <p:nvPicPr>
          <p:cNvPr id="7" name="Picture 10" descr="中美角力】白宮幕僚透露特朗普擬向更多中國公司施禁令- 晴報- 時事- 要聞- D200818">
            <a:extLst>
              <a:ext uri="{FF2B5EF4-FFF2-40B4-BE49-F238E27FC236}">
                <a16:creationId xmlns:a16="http://schemas.microsoft.com/office/drawing/2014/main" id="{6C3CB8AA-B658-4955-A84C-BDCB50D2694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63290">
            <a:off x="6231342" y="2106818"/>
            <a:ext cx="4894818" cy="2848030"/>
          </a:xfrm>
          <a:prstGeom prst="rect">
            <a:avLst/>
          </a:prstGeom>
          <a:noFill/>
        </p:spPr>
      </p:pic>
    </p:spTree>
    <p:extLst>
      <p:ext uri="{BB962C8B-B14F-4D97-AF65-F5344CB8AC3E}">
        <p14:creationId xmlns:p14="http://schemas.microsoft.com/office/powerpoint/2010/main" val="5899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altLang="zh-TW" sz="4600" dirty="0"/>
              <a:t>3.2  </a:t>
            </a:r>
            <a:r>
              <a:rPr lang="zh-TW" altLang="en-US" sz="4600" dirty="0"/>
              <a:t>國際格局對中國的安全威脅 </a:t>
            </a:r>
            <a:br>
              <a:rPr lang="en-US" altLang="zh-TW" sz="4600" dirty="0"/>
            </a:br>
            <a:r>
              <a:rPr lang="en-US" altLang="zh-TW" sz="4600" dirty="0"/>
              <a:t>3.2.1 </a:t>
            </a:r>
            <a:r>
              <a:rPr lang="zh-TW" altLang="en-US" sz="4600" dirty="0"/>
              <a:t>美歐圖組聯盟，壓制中國發展</a:t>
            </a:r>
            <a:endParaRPr lang="en-US" altLang="zh-HK" sz="4600"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279400" y="2071316"/>
            <a:ext cx="7006645" cy="4513634"/>
          </a:xfrm>
        </p:spPr>
        <p:txBody>
          <a:bodyPr vert="horz" lIns="91440" tIns="45720" rIns="91440" bIns="45720" rtlCol="0" anchor="t">
            <a:normAutofit/>
          </a:bodyPr>
          <a:lstStyle/>
          <a:p>
            <a:pPr marL="0">
              <a:spcAft>
                <a:spcPts val="300"/>
              </a:spcAft>
            </a:pPr>
            <a:r>
              <a:rPr lang="zh-TW" altLang="en-US" sz="2400" b="1" u="sng" dirty="0">
                <a:effectLst/>
                <a:latin typeface="標楷體" panose="03000509000000000000" pitchFamily="65" charset="-120"/>
                <a:ea typeface="標楷體" panose="03000509000000000000" pitchFamily="65" charset="-120"/>
              </a:rPr>
              <a:t>美共和黨報告倡聯歐制華 與拜登不謀而合</a:t>
            </a:r>
            <a:endParaRPr lang="en-US" altLang="zh-TW" sz="2400" dirty="0">
              <a:effectLst/>
              <a:latin typeface="標楷體" panose="03000509000000000000" pitchFamily="65" charset="-120"/>
              <a:ea typeface="標楷體" panose="03000509000000000000" pitchFamily="65" charset="-120"/>
            </a:endParaRPr>
          </a:p>
          <a:p>
            <a:pPr marL="0"/>
            <a:r>
              <a:rPr lang="zh-TW" altLang="en-US" sz="2400" dirty="0">
                <a:effectLst/>
                <a:latin typeface="標楷體" panose="03000509000000000000" pitchFamily="65" charset="-120"/>
                <a:ea typeface="標楷體" panose="03000509000000000000" pitchFamily="65" charset="-120"/>
              </a:rPr>
              <a:t>美國參議院外交關係委員會一批共和黨議員周三（</a:t>
            </a:r>
            <a:r>
              <a:rPr lang="en-US" altLang="zh-HK" sz="2400" dirty="0">
                <a:effectLst/>
                <a:latin typeface="標楷體" panose="03000509000000000000" pitchFamily="65" charset="-120"/>
                <a:ea typeface="標楷體" panose="03000509000000000000" pitchFamily="65" charset="-120"/>
              </a:rPr>
              <a:t>18</a:t>
            </a:r>
            <a:r>
              <a:rPr lang="zh-TW" altLang="en-US" sz="2400" dirty="0">
                <a:effectLst/>
                <a:latin typeface="標楷體" panose="03000509000000000000" pitchFamily="65" charset="-120"/>
                <a:ea typeface="標楷體" panose="03000509000000000000" pitchFamily="65" charset="-120"/>
              </a:rPr>
              <a:t>日）發表報告，指美國應對中國崛起的最佳策略是與歐洲盟國合作。這一策略被認為與候任總統拜登（</a:t>
            </a:r>
            <a:r>
              <a:rPr lang="en-US" altLang="zh-HK" sz="2400" dirty="0">
                <a:effectLst/>
                <a:latin typeface="標楷體" panose="03000509000000000000" pitchFamily="65" charset="-120"/>
                <a:ea typeface="標楷體" panose="03000509000000000000" pitchFamily="65" charset="-120"/>
              </a:rPr>
              <a:t>Joe Biden</a:t>
            </a:r>
            <a:r>
              <a:rPr lang="zh-TW" altLang="en-US" sz="2400" dirty="0">
                <a:effectLst/>
                <a:latin typeface="標楷體" panose="03000509000000000000" pitchFamily="65" charset="-120"/>
                <a:ea typeface="標楷體" panose="03000509000000000000" pitchFamily="65" charset="-120"/>
              </a:rPr>
              <a:t>）政府的觀點不謀而合。</a:t>
            </a:r>
            <a:endParaRPr lang="en-US" altLang="zh-TW" sz="2400" dirty="0">
              <a:effectLst/>
              <a:latin typeface="標楷體" panose="03000509000000000000" pitchFamily="65" charset="-120"/>
              <a:ea typeface="標楷體" panose="03000509000000000000" pitchFamily="65" charset="-120"/>
            </a:endParaRPr>
          </a:p>
          <a:p>
            <a:pPr marL="0"/>
            <a:r>
              <a:rPr lang="zh-TW" altLang="en-US" sz="2400" dirty="0">
                <a:effectLst/>
                <a:latin typeface="標楷體" panose="03000509000000000000" pitchFamily="65" charset="-120"/>
                <a:ea typeface="標楷體" panose="03000509000000000000" pitchFamily="65" charset="-120"/>
              </a:rPr>
              <a:t>該報告建議，擱置美國與歐洲之間的分歧，使雙方能在中國問題上進行更緊密的合作。「大西洋兩岸都無法獨自應對中國構成的挑戰，前進的唯一途徑是攜手合作。跨大西洋的安全與繁榮要求美歐重申彼此的承諾，保證使用我們所有的組合工具以取得成功。」</a:t>
            </a:r>
            <a:endParaRPr lang="en-US" altLang="zh-TW" sz="2400" dirty="0">
              <a:effectLst/>
              <a:latin typeface="標楷體" panose="03000509000000000000" pitchFamily="65" charset="-120"/>
              <a:ea typeface="標楷體" panose="03000509000000000000" pitchFamily="65" charset="-120"/>
            </a:endParaRPr>
          </a:p>
          <a:p>
            <a:pPr marL="0"/>
            <a:r>
              <a:rPr lang="zh-TW" altLang="en-US" sz="2400" dirty="0">
                <a:effectLst/>
                <a:latin typeface="標楷體" panose="03000509000000000000" pitchFamily="65" charset="-120"/>
                <a:ea typeface="標楷體" panose="03000509000000000000" pitchFamily="65" charset="-120"/>
              </a:rPr>
              <a:t>香港經濟日報網頁，</a:t>
            </a:r>
            <a:r>
              <a:rPr lang="en-US" altLang="zh-HK" sz="2400" dirty="0">
                <a:effectLst/>
                <a:latin typeface="標楷體" panose="03000509000000000000" pitchFamily="65" charset="-120"/>
                <a:ea typeface="標楷體" panose="03000509000000000000" pitchFamily="65" charset="-120"/>
              </a:rPr>
              <a:t>2020/11/19</a:t>
            </a:r>
            <a:endParaRPr lang="en-US" altLang="zh-HK" sz="2400" dirty="0">
              <a:latin typeface="標楷體" panose="03000509000000000000" pitchFamily="65" charset="-120"/>
              <a:ea typeface="標楷體" panose="03000509000000000000" pitchFamily="65" charset="-120"/>
            </a:endParaRPr>
          </a:p>
        </p:txBody>
      </p:sp>
      <p:pic>
        <p:nvPicPr>
          <p:cNvPr id="6" name="圖片 5" descr="一張含有 室內, 容器 的圖片&#10;&#10;自動產生的描述">
            <a:extLst>
              <a:ext uri="{FF2B5EF4-FFF2-40B4-BE49-F238E27FC236}">
                <a16:creationId xmlns:a16="http://schemas.microsoft.com/office/drawing/2014/main" id="{44CF0AF3-AF39-4107-90A0-4EE18EE9F853}"/>
              </a:ext>
            </a:extLst>
          </p:cNvPr>
          <p:cNvPicPr>
            <a:picLocks noChangeAspect="1"/>
          </p:cNvPicPr>
          <p:nvPr/>
        </p:nvPicPr>
        <p:blipFill rotWithShape="1">
          <a:blip r:embed="rId2">
            <a:extLst>
              <a:ext uri="{28A0092B-C50C-407E-A947-70E740481C1C}">
                <a14:useLocalDpi xmlns:a14="http://schemas.microsoft.com/office/drawing/2010/main" val="0"/>
              </a:ext>
            </a:extLst>
          </a:blip>
          <a:srcRect l="34828" r="956" b="2"/>
          <a:stretch/>
        </p:blipFill>
        <p:spPr>
          <a:xfrm>
            <a:off x="7675658" y="2093976"/>
            <a:ext cx="3941064" cy="4096512"/>
          </a:xfrm>
          <a:prstGeom prst="rect">
            <a:avLst/>
          </a:prstGeom>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24</a:t>
            </a:fld>
            <a:endParaRPr lang="en-US" altLang="zh-HK">
              <a:solidFill>
                <a:prstClr val="black">
                  <a:tint val="75000"/>
                </a:prstClr>
              </a:solidFill>
              <a:latin typeface="Calibri" panose="020F0502020204030204"/>
            </a:endParaRPr>
          </a:p>
        </p:txBody>
      </p:sp>
      <p:sp>
        <p:nvSpPr>
          <p:cNvPr id="9" name="標題 1">
            <a:extLst>
              <a:ext uri="{FF2B5EF4-FFF2-40B4-BE49-F238E27FC236}">
                <a16:creationId xmlns:a16="http://schemas.microsoft.com/office/drawing/2014/main" id="{76E5CADE-F746-4D94-8D6C-CEC51629FA83}"/>
              </a:ext>
            </a:extLst>
          </p:cNvPr>
          <p:cNvSpPr txBox="1">
            <a:spLocks/>
          </p:cNvSpPr>
          <p:nvPr/>
        </p:nvSpPr>
        <p:spPr>
          <a:xfrm>
            <a:off x="279400" y="273050"/>
            <a:ext cx="11516360" cy="1632404"/>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標楷體" panose="03000509000000000000" pitchFamily="65" charset="-120"/>
                <a:ea typeface="標楷體" panose="03000509000000000000" pitchFamily="65" charset="-120"/>
              </a:rPr>
              <a:t>3.2  </a:t>
            </a:r>
            <a:r>
              <a:rPr lang="zh-TW" altLang="en-US" dirty="0">
                <a:latin typeface="標楷體" panose="03000509000000000000" pitchFamily="65" charset="-120"/>
                <a:ea typeface="標楷體" panose="03000509000000000000" pitchFamily="65" charset="-120"/>
              </a:rPr>
              <a:t>國際格局對中國的安全威脅 </a:t>
            </a:r>
            <a:br>
              <a:rPr lang="en-US" altLang="zh-TW" dirty="0">
                <a:latin typeface="標楷體" panose="03000509000000000000" pitchFamily="65" charset="-120"/>
                <a:ea typeface="標楷體" panose="03000509000000000000" pitchFamily="65" charset="-120"/>
              </a:rPr>
            </a:br>
            <a:r>
              <a:rPr lang="en-US" altLang="zh-TW" dirty="0">
                <a:latin typeface="標楷體" panose="03000509000000000000" pitchFamily="65" charset="-120"/>
                <a:ea typeface="標楷體" panose="03000509000000000000" pitchFamily="65" charset="-120"/>
              </a:rPr>
              <a:t>3.2.1 </a:t>
            </a:r>
            <a:r>
              <a:rPr lang="zh-TW" altLang="en-US" dirty="0">
                <a:latin typeface="標楷體" panose="03000509000000000000" pitchFamily="65" charset="-120"/>
                <a:ea typeface="標楷體" panose="03000509000000000000" pitchFamily="65" charset="-120"/>
              </a:rPr>
              <a:t>美歐圖組聯盟，壓制中國發展</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605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243037"/>
            <a:ext cx="10515600" cy="6347544"/>
          </a:xfrm>
        </p:spPr>
        <p:txBody>
          <a:bodyPr vert="horz">
            <a:normAutofit lnSpcReduction="10000"/>
          </a:bodyPr>
          <a:lstStyle/>
          <a:p>
            <a:pPr marL="0" indent="0">
              <a:spcAft>
                <a:spcPts val="300"/>
              </a:spcAft>
              <a:buNone/>
            </a:pPr>
            <a:r>
              <a:rPr lang="en-US" altLang="zh-TW" sz="3600" b="1" kern="100" dirty="0">
                <a:solidFill>
                  <a:schemeClr val="accent6">
                    <a:lumMod val="75000"/>
                  </a:schemeClr>
                </a:solidFill>
                <a:effectLst/>
                <a:latin typeface="Times New Roman" panose="02020603050405020304" pitchFamily="18" charset="0"/>
                <a:ea typeface="標楷體" panose="03000509000000000000" pitchFamily="65" charset="-120"/>
              </a:rPr>
              <a:t>3.2.1 </a:t>
            </a:r>
            <a:r>
              <a:rPr lang="zh-TW" altLang="en-US" sz="3600" b="1" kern="100" dirty="0">
                <a:solidFill>
                  <a:schemeClr val="accent6">
                    <a:lumMod val="75000"/>
                  </a:schemeClr>
                </a:solidFill>
                <a:effectLst/>
                <a:latin typeface="Times New Roman" panose="02020603050405020304" pitchFamily="18" charset="0"/>
                <a:ea typeface="標楷體" panose="03000509000000000000" pitchFamily="65" charset="-120"/>
              </a:rPr>
              <a:t>美歐圖組聯盟，壓制中國發展</a:t>
            </a:r>
            <a:endParaRPr lang="en-US" altLang="zh-TW" sz="3600" b="1" kern="100" dirty="0">
              <a:solidFill>
                <a:schemeClr val="accent6">
                  <a:lumMod val="75000"/>
                </a:schemeClr>
              </a:solidFill>
              <a:effectLst/>
              <a:latin typeface="Times New Roman" panose="02020603050405020304" pitchFamily="18" charset="0"/>
              <a:ea typeface="標楷體" panose="03000509000000000000" pitchFamily="65" charset="-120"/>
            </a:endParaRPr>
          </a:p>
          <a:p>
            <a:pPr marL="0" indent="0" algn="ctr">
              <a:spcAft>
                <a:spcPts val="300"/>
              </a:spcAft>
              <a:buNone/>
            </a:pPr>
            <a:r>
              <a:rPr lang="zh-TW" altLang="en-US" sz="3200" b="1" u="sng" kern="100" dirty="0">
                <a:effectLst/>
                <a:latin typeface="Times New Roman" panose="02020603050405020304" pitchFamily="18" charset="0"/>
                <a:ea typeface="標楷體" panose="03000509000000000000" pitchFamily="65" charset="-120"/>
              </a:rPr>
              <a:t>跟風？歐盟委員會主席宣稱中國是“系統性對手”</a:t>
            </a:r>
          </a:p>
          <a:p>
            <a:pPr marL="0" indent="0">
              <a:spcAft>
                <a:spcPts val="300"/>
              </a:spcAft>
              <a:buNone/>
            </a:pPr>
            <a:r>
              <a:rPr lang="zh-TW" altLang="en-US" sz="3200" kern="100" dirty="0">
                <a:effectLst/>
                <a:latin typeface="Times New Roman" panose="02020603050405020304" pitchFamily="18" charset="0"/>
                <a:ea typeface="標楷體" panose="03000509000000000000" pitchFamily="65" charset="-120"/>
              </a:rPr>
              <a:t>　　當地時間</a:t>
            </a:r>
            <a:r>
              <a:rPr lang="en-US" altLang="zh-TW" sz="3200" kern="100" dirty="0">
                <a:effectLst/>
                <a:latin typeface="Times New Roman" panose="02020603050405020304" pitchFamily="18" charset="0"/>
                <a:ea typeface="標楷體" panose="03000509000000000000" pitchFamily="65" charset="-120"/>
              </a:rPr>
              <a:t>15</a:t>
            </a:r>
            <a:r>
              <a:rPr lang="zh-TW" altLang="en-US" sz="3200" kern="100" dirty="0">
                <a:effectLst/>
                <a:latin typeface="Times New Roman" panose="02020603050405020304" pitchFamily="18" charset="0"/>
                <a:ea typeface="標楷體" panose="03000509000000000000" pitchFamily="65" charset="-120"/>
              </a:rPr>
              <a:t>日，歐盟委員會主席馮德萊恩與美國總統拜登會面後，再次宣稱中國是歐盟的“系統性對手”。</a:t>
            </a:r>
          </a:p>
          <a:p>
            <a:pPr marL="0" indent="0">
              <a:spcAft>
                <a:spcPts val="300"/>
              </a:spcAft>
              <a:buNone/>
            </a:pPr>
            <a:r>
              <a:rPr lang="zh-TW" altLang="en-US" sz="3200" kern="100" dirty="0">
                <a:effectLst/>
                <a:latin typeface="Times New Roman" panose="02020603050405020304" pitchFamily="18" charset="0"/>
                <a:ea typeface="標楷體" panose="03000509000000000000" pitchFamily="65" charset="-120"/>
              </a:rPr>
              <a:t>　　這並非歐盟領導人第一次做出相關表述。</a:t>
            </a:r>
            <a:r>
              <a:rPr lang="en-US" altLang="zh-TW" sz="3200" kern="100" dirty="0">
                <a:effectLst/>
                <a:latin typeface="Times New Roman" panose="02020603050405020304" pitchFamily="18" charset="0"/>
                <a:ea typeface="標楷體" panose="03000509000000000000" pitchFamily="65" charset="-120"/>
              </a:rPr>
              <a:t>2019</a:t>
            </a:r>
            <a:r>
              <a:rPr lang="zh-TW" altLang="en-US" sz="3200" kern="100" dirty="0">
                <a:effectLst/>
                <a:latin typeface="Times New Roman" panose="02020603050405020304" pitchFamily="18" charset="0"/>
                <a:ea typeface="標楷體" panose="03000509000000000000" pitchFamily="65" charset="-120"/>
              </a:rPr>
              <a:t>年</a:t>
            </a:r>
            <a:r>
              <a:rPr lang="en-US" altLang="zh-TW" sz="3200" kern="100" dirty="0">
                <a:effectLst/>
                <a:latin typeface="Times New Roman" panose="02020603050405020304" pitchFamily="18" charset="0"/>
                <a:ea typeface="標楷體" panose="03000509000000000000" pitchFamily="65" charset="-120"/>
              </a:rPr>
              <a:t>3</a:t>
            </a:r>
            <a:r>
              <a:rPr lang="zh-TW" altLang="en-US" sz="3200" kern="100" dirty="0">
                <a:effectLst/>
                <a:latin typeface="Times New Roman" panose="02020603050405020304" pitchFamily="18" charset="0"/>
                <a:ea typeface="標楷體" panose="03000509000000000000" pitchFamily="65" charset="-120"/>
              </a:rPr>
              <a:t>月，歐盟在對華戰略文件</a:t>
            </a:r>
            <a:r>
              <a:rPr lang="en-US" altLang="zh-TW" sz="3200" kern="100" dirty="0">
                <a:effectLst/>
                <a:latin typeface="Times New Roman" panose="02020603050405020304" pitchFamily="18" charset="0"/>
                <a:ea typeface="標楷體" panose="03000509000000000000" pitchFamily="65" charset="-120"/>
              </a:rPr>
              <a:t>《</a:t>
            </a:r>
            <a:r>
              <a:rPr lang="zh-TW" altLang="en-US" sz="3200" kern="100" dirty="0">
                <a:effectLst/>
                <a:latin typeface="Times New Roman" panose="02020603050405020304" pitchFamily="18" charset="0"/>
                <a:ea typeface="標楷體" panose="03000509000000000000" pitchFamily="65" charset="-120"/>
              </a:rPr>
              <a:t>歐盟</a:t>
            </a:r>
            <a:r>
              <a:rPr lang="en-US" altLang="zh-TW" sz="3200" kern="100" dirty="0">
                <a:effectLst/>
                <a:latin typeface="Times New Roman" panose="02020603050405020304" pitchFamily="18" charset="0"/>
                <a:ea typeface="標楷體" panose="03000509000000000000" pitchFamily="65" charset="-120"/>
              </a:rPr>
              <a:t>—</a:t>
            </a:r>
            <a:r>
              <a:rPr lang="zh-TW" altLang="en-US" sz="3200" kern="100" dirty="0">
                <a:effectLst/>
                <a:latin typeface="Times New Roman" panose="02020603050405020304" pitchFamily="18" charset="0"/>
                <a:ea typeface="標楷體" panose="03000509000000000000" pitchFamily="65" charset="-120"/>
              </a:rPr>
              <a:t>中國：戰略展望</a:t>
            </a:r>
            <a:r>
              <a:rPr lang="en-US" altLang="zh-TW" sz="3200" kern="100" dirty="0">
                <a:effectLst/>
                <a:latin typeface="Times New Roman" panose="02020603050405020304" pitchFamily="18" charset="0"/>
                <a:ea typeface="標楷體" panose="03000509000000000000" pitchFamily="65" charset="-120"/>
              </a:rPr>
              <a:t>》</a:t>
            </a:r>
            <a:r>
              <a:rPr lang="zh-TW" altLang="en-US" sz="3200" kern="100" dirty="0">
                <a:effectLst/>
                <a:latin typeface="Times New Roman" panose="02020603050405020304" pitchFamily="18" charset="0"/>
                <a:ea typeface="標楷體" panose="03000509000000000000" pitchFamily="65" charset="-120"/>
              </a:rPr>
              <a:t>中宣稱，中國不但是歐盟“經濟上的競爭對手”，還是歐盟“向外推行國家治理新模式的制度競爭對手”。去年</a:t>
            </a:r>
            <a:r>
              <a:rPr lang="en-US" altLang="zh-TW" sz="3200" kern="100" dirty="0">
                <a:effectLst/>
                <a:latin typeface="Times New Roman" panose="02020603050405020304" pitchFamily="18" charset="0"/>
                <a:ea typeface="標楷體" panose="03000509000000000000" pitchFamily="65" charset="-120"/>
              </a:rPr>
              <a:t>9</a:t>
            </a:r>
            <a:r>
              <a:rPr lang="zh-TW" altLang="en-US" sz="3200" kern="100" dirty="0">
                <a:effectLst/>
                <a:latin typeface="Times New Roman" panose="02020603050405020304" pitchFamily="18" charset="0"/>
                <a:ea typeface="標楷體" panose="03000509000000000000" pitchFamily="65" charset="-120"/>
              </a:rPr>
              <a:t>月，馮德萊恩又說中國是“談判夥伴、經濟競爭者與系統性對手”。</a:t>
            </a:r>
          </a:p>
          <a:p>
            <a:pPr marL="0" indent="0" algn="r">
              <a:spcAft>
                <a:spcPts val="300"/>
              </a:spcAft>
              <a:buNone/>
            </a:pPr>
            <a:r>
              <a:rPr lang="zh-TW" altLang="en-US" sz="2400" kern="100" dirty="0">
                <a:effectLst/>
                <a:latin typeface="Times New Roman" panose="02020603050405020304" pitchFamily="18" charset="0"/>
                <a:ea typeface="標楷體" panose="03000509000000000000" pitchFamily="65" charset="-120"/>
              </a:rPr>
              <a:t>香港新聞網，</a:t>
            </a:r>
            <a:r>
              <a:rPr lang="en-US" altLang="zh-TW" sz="2400" kern="100" dirty="0">
                <a:effectLst/>
                <a:latin typeface="Times New Roman" panose="02020603050405020304" pitchFamily="18" charset="0"/>
                <a:ea typeface="標楷體" panose="03000509000000000000" pitchFamily="65" charset="-120"/>
              </a:rPr>
              <a:t>2021</a:t>
            </a:r>
            <a:r>
              <a:rPr lang="zh-TW" altLang="en-US" sz="2400" kern="100" dirty="0">
                <a:effectLst/>
                <a:latin typeface="Times New Roman" panose="02020603050405020304" pitchFamily="18" charset="0"/>
                <a:ea typeface="標楷體" panose="03000509000000000000" pitchFamily="65" charset="-120"/>
              </a:rPr>
              <a:t>年</a:t>
            </a:r>
            <a:r>
              <a:rPr lang="en-US" altLang="zh-TW" sz="2400" kern="100" dirty="0">
                <a:effectLst/>
                <a:latin typeface="Times New Roman" panose="02020603050405020304" pitchFamily="18" charset="0"/>
                <a:ea typeface="標楷體" panose="03000509000000000000" pitchFamily="65" charset="-120"/>
              </a:rPr>
              <a:t>6</a:t>
            </a:r>
            <a:r>
              <a:rPr lang="zh-TW" altLang="en-US" sz="2400" kern="100" dirty="0">
                <a:effectLst/>
                <a:latin typeface="Times New Roman" panose="02020603050405020304" pitchFamily="18" charset="0"/>
                <a:ea typeface="標楷體" panose="03000509000000000000" pitchFamily="65" charset="-120"/>
              </a:rPr>
              <a:t>月</a:t>
            </a:r>
            <a:r>
              <a:rPr lang="en-US" altLang="zh-TW" sz="2400" kern="100" dirty="0">
                <a:effectLst/>
                <a:latin typeface="Times New Roman" panose="02020603050405020304" pitchFamily="18" charset="0"/>
                <a:ea typeface="標楷體" panose="03000509000000000000" pitchFamily="65" charset="-120"/>
              </a:rPr>
              <a:t>16</a:t>
            </a:r>
            <a:r>
              <a:rPr lang="zh-TW" altLang="en-US" sz="2400" kern="100" dirty="0">
                <a:effectLst/>
                <a:latin typeface="Times New Roman" panose="02020603050405020304" pitchFamily="18" charset="0"/>
                <a:ea typeface="標楷體" panose="03000509000000000000" pitchFamily="65" charset="-120"/>
              </a:rPr>
              <a:t>日（稿件來源：觀察者網）</a:t>
            </a:r>
            <a:endParaRPr lang="en-US" altLang="zh-TW" sz="2400" kern="100" dirty="0">
              <a:effectLst/>
              <a:latin typeface="Times New Roman" panose="02020603050405020304" pitchFamily="18" charset="0"/>
              <a:ea typeface="標楷體" panose="03000509000000000000" pitchFamily="65" charset="-120"/>
            </a:endParaRPr>
          </a:p>
          <a:p>
            <a:pPr>
              <a:spcAft>
                <a:spcPts val="300"/>
              </a:spcAft>
            </a:pPr>
            <a:r>
              <a:rPr lang="zh-TW" altLang="en-US" sz="3200" kern="100" dirty="0">
                <a:effectLst/>
                <a:latin typeface="Times New Roman" panose="02020603050405020304" pitchFamily="18" charset="0"/>
                <a:ea typeface="標楷體" panose="03000509000000000000" pitchFamily="65" charset="-120"/>
              </a:rPr>
              <a:t>上述兩篇報導，對於近年歐洲和美國對中國的論述，反映了什麼？</a:t>
            </a:r>
            <a:endParaRPr lang="en-US" altLang="zh-TW" sz="3200" kern="100" dirty="0">
              <a:effectLst/>
              <a:latin typeface="Times New Roman" panose="02020603050405020304" pitchFamily="18" charset="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mn-cs"/>
              </a:rPr>
              <a:t>__________________________________________________</a:t>
            </a:r>
          </a:p>
          <a:p>
            <a:pPr marL="0" indent="0">
              <a:spcAft>
                <a:spcPts val="300"/>
              </a:spcAft>
              <a:buNone/>
            </a:pPr>
            <a:endParaRPr lang="zh-TW" altLang="en-US" kern="100" dirty="0">
              <a:effectLst/>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639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640080" y="325369"/>
            <a:ext cx="4368602" cy="1956841"/>
          </a:xfrm>
          <a:solidFill>
            <a:schemeClr val="accent6">
              <a:lumMod val="40000"/>
              <a:lumOff val="60000"/>
            </a:schemeClr>
          </a:solidFill>
        </p:spPr>
        <p:txBody>
          <a:bodyPr vert="horz" lIns="91440" tIns="45720" rIns="91440" bIns="45720" rtlCol="0" anchor="b">
            <a:normAutofit/>
          </a:bodyPr>
          <a:lstStyle/>
          <a:p>
            <a:r>
              <a:rPr lang="en-US" altLang="zh-TW" sz="3400" dirty="0">
                <a:latin typeface="標楷體" panose="03000509000000000000" pitchFamily="65" charset="-120"/>
                <a:ea typeface="標楷體" panose="03000509000000000000" pitchFamily="65" charset="-120"/>
              </a:rPr>
              <a:t>3.2  </a:t>
            </a:r>
            <a:r>
              <a:rPr lang="zh-TW" altLang="en-US" sz="3400" dirty="0">
                <a:latin typeface="標楷體" panose="03000509000000000000" pitchFamily="65" charset="-120"/>
                <a:ea typeface="標楷體" panose="03000509000000000000" pitchFamily="65" charset="-120"/>
              </a:rPr>
              <a:t>國際格局對中國的安全威脅 </a:t>
            </a:r>
            <a:br>
              <a:rPr lang="en-US" altLang="zh-TW" sz="3400" dirty="0">
                <a:latin typeface="標楷體" panose="03000509000000000000" pitchFamily="65" charset="-120"/>
                <a:ea typeface="標楷體" panose="03000509000000000000" pitchFamily="65" charset="-120"/>
              </a:rPr>
            </a:br>
            <a:r>
              <a:rPr lang="en-US" altLang="zh-TW" sz="3400" dirty="0">
                <a:latin typeface="標楷體" panose="03000509000000000000" pitchFamily="65" charset="-120"/>
                <a:ea typeface="標楷體" panose="03000509000000000000" pitchFamily="65" charset="-120"/>
              </a:rPr>
              <a:t>3.2.2 </a:t>
            </a:r>
            <a:r>
              <a:rPr lang="zh-TW" altLang="en-US" sz="3400" dirty="0">
                <a:latin typeface="標楷體" panose="03000509000000000000" pitchFamily="65" charset="-120"/>
                <a:ea typeface="標楷體" panose="03000509000000000000" pitchFamily="65" charset="-120"/>
              </a:rPr>
              <a:t>美國對中國的軍事威脅</a:t>
            </a:r>
            <a:endParaRPr lang="en-US" altLang="zh-HK" sz="3400" dirty="0">
              <a:latin typeface="標楷體" panose="03000509000000000000" pitchFamily="65" charset="-120"/>
              <a:ea typeface="標楷體" panose="03000509000000000000" pitchFamily="65" charset="-120"/>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640080" y="2872899"/>
            <a:ext cx="4243589" cy="3320668"/>
          </a:xfrm>
        </p:spPr>
        <p:txBody>
          <a:bodyPr vert="horz" lIns="91440" tIns="45720" rIns="91440" bIns="45720" rtlCol="0">
            <a:normAutofit/>
          </a:bodyPr>
          <a:lstStyle/>
          <a:p>
            <a:pPr marL="0"/>
            <a:r>
              <a:rPr lang="zh-TW" altLang="en-US" sz="2400" dirty="0">
                <a:latin typeface="標楷體" panose="03000509000000000000" pitchFamily="65" charset="-120"/>
                <a:ea typeface="標楷體" panose="03000509000000000000" pitchFamily="65" charset="-120"/>
              </a:rPr>
              <a:t>在</a:t>
            </a:r>
            <a:r>
              <a:rPr lang="en-US" altLang="zh-TW" sz="2400" dirty="0">
                <a:latin typeface="標楷體" panose="03000509000000000000" pitchFamily="65" charset="-120"/>
                <a:ea typeface="標楷體" panose="03000509000000000000" pitchFamily="65" charset="-120"/>
              </a:rPr>
              <a:t>2011</a:t>
            </a:r>
            <a:r>
              <a:rPr lang="zh-TW" altLang="en-US" sz="2400" dirty="0">
                <a:latin typeface="標楷體" panose="03000509000000000000" pitchFamily="65" charset="-120"/>
                <a:ea typeface="標楷體" panose="03000509000000000000" pitchFamily="65" charset="-120"/>
              </a:rPr>
              <a:t>年，美國提出「重返亞太」對外政策，針對中國崛起，並利用中國周邊國家，來加固美國在亞太地區的戰略地位。</a:t>
            </a:r>
          </a:p>
          <a:p>
            <a:pPr marL="0"/>
            <a:r>
              <a:rPr lang="zh-TW" altLang="en-US" sz="2400" dirty="0">
                <a:latin typeface="標楷體" panose="03000509000000000000" pitchFamily="65" charset="-120"/>
                <a:ea typeface="標楷體" panose="03000509000000000000" pitchFamily="65" charset="-120"/>
              </a:rPr>
              <a:t>「重返亞太」使美國將</a:t>
            </a:r>
            <a:r>
              <a:rPr lang="en-US" altLang="zh-TW" sz="2400" dirty="0">
                <a:latin typeface="標楷體" panose="03000509000000000000" pitchFamily="65" charset="-120"/>
                <a:ea typeface="標楷體" panose="03000509000000000000" pitchFamily="65" charset="-120"/>
              </a:rPr>
              <a:t>60%</a:t>
            </a:r>
            <a:r>
              <a:rPr lang="zh-TW" altLang="en-US" sz="2400" dirty="0">
                <a:latin typeface="標楷體" panose="03000509000000000000" pitchFamily="65" charset="-120"/>
                <a:ea typeface="標楷體" panose="03000509000000000000" pitchFamily="65" charset="-120"/>
              </a:rPr>
              <a:t>美國戰艦部署在太平洋，亦引起了「南海爭議」。</a:t>
            </a:r>
          </a:p>
          <a:p>
            <a:pPr marL="0"/>
            <a:endParaRPr lang="en-US" altLang="zh-HK" sz="2400" dirty="0">
              <a:latin typeface="標楷體" panose="03000509000000000000" pitchFamily="65" charset="-120"/>
              <a:ea typeface="標楷體" panose="03000509000000000000" pitchFamily="65" charset="-120"/>
            </a:endParaRPr>
          </a:p>
        </p:txBody>
      </p:sp>
      <p:pic>
        <p:nvPicPr>
          <p:cNvPr id="6" name="圖片 5" descr="一張含有 水, 室外, 鳥, 飛行 的圖片&#10;&#10;自動產生的描述">
            <a:extLst>
              <a:ext uri="{FF2B5EF4-FFF2-40B4-BE49-F238E27FC236}">
                <a16:creationId xmlns:a16="http://schemas.microsoft.com/office/drawing/2014/main" id="{DB983FB7-3B02-4CE3-B8ED-B9A5D8502021}"/>
              </a:ext>
            </a:extLst>
          </p:cNvPr>
          <p:cNvPicPr>
            <a:picLocks noChangeAspect="1"/>
          </p:cNvPicPr>
          <p:nvPr/>
        </p:nvPicPr>
        <p:blipFill rotWithShape="1">
          <a:blip r:embed="rId2">
            <a:extLst>
              <a:ext uri="{28A0092B-C50C-407E-A947-70E740481C1C}">
                <a14:useLocalDpi xmlns:a14="http://schemas.microsoft.com/office/drawing/2010/main" val="0"/>
              </a:ext>
            </a:extLst>
          </a:blip>
          <a:srcRect l="14265" r="290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rgbClr val="FFFFFF"/>
                </a:solidFill>
                <a:latin typeface="Calibri" panose="020F0502020204030204"/>
              </a:rPr>
              <a:pPr>
                <a:spcAft>
                  <a:spcPts val="600"/>
                </a:spcAft>
                <a:defRPr/>
              </a:pPr>
              <a:t>26</a:t>
            </a:fld>
            <a:endParaRPr lang="en-US" altLang="zh-HK">
              <a:solidFill>
                <a:srgbClr val="FFFFFF"/>
              </a:solidFill>
              <a:latin typeface="Calibri" panose="020F0502020204030204"/>
            </a:endParaRPr>
          </a:p>
        </p:txBody>
      </p:sp>
    </p:spTree>
    <p:extLst>
      <p:ext uri="{BB962C8B-B14F-4D97-AF65-F5344CB8AC3E}">
        <p14:creationId xmlns:p14="http://schemas.microsoft.com/office/powerpoint/2010/main" val="21712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951D6F99-2BE9-44ED-A128-D24E6D5E1F6C}"/>
              </a:ext>
            </a:extLst>
          </p:cNvPr>
          <p:cNvGrpSpPr/>
          <p:nvPr/>
        </p:nvGrpSpPr>
        <p:grpSpPr>
          <a:xfrm>
            <a:off x="1368162" y="868737"/>
            <a:ext cx="9455678" cy="5336755"/>
            <a:chOff x="213382" y="-20131"/>
            <a:chExt cx="4435085" cy="2148391"/>
          </a:xfrm>
        </p:grpSpPr>
        <p:grpSp>
          <p:nvGrpSpPr>
            <p:cNvPr id="9" name="群組 8">
              <a:extLst>
                <a:ext uri="{FF2B5EF4-FFF2-40B4-BE49-F238E27FC236}">
                  <a16:creationId xmlns:a16="http://schemas.microsoft.com/office/drawing/2014/main" id="{91A6049C-5A6B-4AF3-B36E-937127E513BE}"/>
                </a:ext>
              </a:extLst>
            </p:cNvPr>
            <p:cNvGrpSpPr/>
            <p:nvPr/>
          </p:nvGrpSpPr>
          <p:grpSpPr>
            <a:xfrm>
              <a:off x="213382" y="-20131"/>
              <a:ext cx="4435085" cy="2148391"/>
              <a:chOff x="439687" y="-43450"/>
              <a:chExt cx="9138778" cy="4636992"/>
            </a:xfrm>
          </p:grpSpPr>
          <p:pic>
            <p:nvPicPr>
              <p:cNvPr id="11" name="圖片 10">
                <a:extLst>
                  <a:ext uri="{FF2B5EF4-FFF2-40B4-BE49-F238E27FC236}">
                    <a16:creationId xmlns:a16="http://schemas.microsoft.com/office/drawing/2014/main" id="{8FF6B7E8-5D5B-42C7-B2E3-8CB4852685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 t="11434" r="1002" b="11990"/>
              <a:stretch/>
            </p:blipFill>
            <p:spPr>
              <a:xfrm>
                <a:off x="439687" y="-43450"/>
                <a:ext cx="9138778" cy="4636992"/>
              </a:xfrm>
              <a:prstGeom prst="rect">
                <a:avLst/>
              </a:prstGeom>
            </p:spPr>
          </p:pic>
          <p:sp>
            <p:nvSpPr>
              <p:cNvPr id="12" name="箭號: 向右 11">
                <a:extLst>
                  <a:ext uri="{FF2B5EF4-FFF2-40B4-BE49-F238E27FC236}">
                    <a16:creationId xmlns:a16="http://schemas.microsoft.com/office/drawing/2014/main" id="{D64F60D6-3A10-4926-B827-977FC038684C}"/>
                  </a:ext>
                </a:extLst>
              </p:cNvPr>
              <p:cNvSpPr/>
              <p:nvPr/>
            </p:nvSpPr>
            <p:spPr>
              <a:xfrm>
                <a:off x="1207573" y="345444"/>
                <a:ext cx="2901773" cy="1914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3" name="箭號: 向右 12">
                <a:extLst>
                  <a:ext uri="{FF2B5EF4-FFF2-40B4-BE49-F238E27FC236}">
                    <a16:creationId xmlns:a16="http://schemas.microsoft.com/office/drawing/2014/main" id="{38D860B2-6699-4EB2-89BA-7FF6C360652E}"/>
                  </a:ext>
                </a:extLst>
              </p:cNvPr>
              <p:cNvSpPr/>
              <p:nvPr/>
            </p:nvSpPr>
            <p:spPr>
              <a:xfrm rot="18878340">
                <a:off x="3156373" y="2712772"/>
                <a:ext cx="1735446" cy="2291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dirty="0"/>
              </a:p>
            </p:txBody>
          </p:sp>
          <p:sp>
            <p:nvSpPr>
              <p:cNvPr id="14" name="箭號: 向右 13">
                <a:extLst>
                  <a:ext uri="{FF2B5EF4-FFF2-40B4-BE49-F238E27FC236}">
                    <a16:creationId xmlns:a16="http://schemas.microsoft.com/office/drawing/2014/main" id="{7D289F2A-20C9-46EA-B33D-8B496DC52EAF}"/>
                  </a:ext>
                </a:extLst>
              </p:cNvPr>
              <p:cNvSpPr/>
              <p:nvPr/>
            </p:nvSpPr>
            <p:spPr>
              <a:xfrm rot="17099938">
                <a:off x="5230274" y="2288136"/>
                <a:ext cx="1039997" cy="1927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5" name="箭號: 向右 14">
                <a:extLst>
                  <a:ext uri="{FF2B5EF4-FFF2-40B4-BE49-F238E27FC236}">
                    <a16:creationId xmlns:a16="http://schemas.microsoft.com/office/drawing/2014/main" id="{EBB3115C-8272-4FA5-A6FB-6021D59BBDF9}"/>
                  </a:ext>
                </a:extLst>
              </p:cNvPr>
              <p:cNvSpPr/>
              <p:nvPr/>
            </p:nvSpPr>
            <p:spPr>
              <a:xfrm rot="13686033">
                <a:off x="6402441" y="1792922"/>
                <a:ext cx="541608" cy="1337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6" name="箭號: 向右 15">
                <a:extLst>
                  <a:ext uri="{FF2B5EF4-FFF2-40B4-BE49-F238E27FC236}">
                    <a16:creationId xmlns:a16="http://schemas.microsoft.com/office/drawing/2014/main" id="{79BE4729-36E3-467E-BC5E-8C4A6B68E6F9}"/>
                  </a:ext>
                </a:extLst>
              </p:cNvPr>
              <p:cNvSpPr/>
              <p:nvPr/>
            </p:nvSpPr>
            <p:spPr>
              <a:xfrm rot="8689493" flipV="1">
                <a:off x="6868119" y="544350"/>
                <a:ext cx="1256965" cy="1832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7" name="箭號: 向右 16">
                <a:extLst>
                  <a:ext uri="{FF2B5EF4-FFF2-40B4-BE49-F238E27FC236}">
                    <a16:creationId xmlns:a16="http://schemas.microsoft.com/office/drawing/2014/main" id="{B0F60F94-8F61-4E02-B4F5-F7DD7E989316}"/>
                  </a:ext>
                </a:extLst>
              </p:cNvPr>
              <p:cNvSpPr/>
              <p:nvPr/>
            </p:nvSpPr>
            <p:spPr>
              <a:xfrm rot="8470055">
                <a:off x="6943662" y="348008"/>
                <a:ext cx="411633" cy="1862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8" name="箭號: 向右 7">
              <a:extLst>
                <a:ext uri="{FF2B5EF4-FFF2-40B4-BE49-F238E27FC236}">
                  <a16:creationId xmlns:a16="http://schemas.microsoft.com/office/drawing/2014/main" id="{BDC7029A-8A94-45CA-BCB5-EDC77681B086}"/>
                </a:ext>
              </a:extLst>
            </p:cNvPr>
            <p:cNvSpPr/>
            <p:nvPr/>
          </p:nvSpPr>
          <p:spPr>
            <a:xfrm rot="12213718" flipV="1">
              <a:off x="3244015" y="752281"/>
              <a:ext cx="896844" cy="933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gr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983410"/>
            <a:ext cx="10515600" cy="5874589"/>
          </a:xfrm>
        </p:spPr>
        <p:txBody>
          <a:bodyPr vert="horz"/>
          <a:lstStyle/>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0"/>
            <a:ext cx="10515600" cy="825320"/>
          </a:xfrm>
          <a:solidFill>
            <a:schemeClr val="bg1"/>
          </a:solidFill>
        </p:spPr>
        <p: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軍事威脅</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美軍自不同軍事基地「圍堵中國</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8" name="標題 1">
            <a:extLst>
              <a:ext uri="{FF2B5EF4-FFF2-40B4-BE49-F238E27FC236}">
                <a16:creationId xmlns:a16="http://schemas.microsoft.com/office/drawing/2014/main" id="{F7CE1E78-F89B-488B-98AA-5537ED62D461}"/>
              </a:ext>
            </a:extLst>
          </p:cNvPr>
          <p:cNvSpPr txBox="1">
            <a:spLocks/>
          </p:cNvSpPr>
          <p:nvPr/>
        </p:nvSpPr>
        <p:spPr>
          <a:xfrm>
            <a:off x="1000539" y="5538427"/>
            <a:ext cx="10515600" cy="116871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面對美國在軍事上的圍堵，中國採取了什麼措施應對？</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p:txBody>
      </p:sp>
    </p:spTree>
    <p:extLst>
      <p:ext uri="{BB962C8B-B14F-4D97-AF65-F5344CB8AC3E}">
        <p14:creationId xmlns:p14="http://schemas.microsoft.com/office/powerpoint/2010/main" val="22406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DD328E-D9AA-4ED6-93A7-B193074A6653}"/>
              </a:ext>
            </a:extLst>
          </p:cNvPr>
          <p:cNvSpPr>
            <a:spLocks noGrp="1"/>
          </p:cNvSpPr>
          <p:nvPr>
            <p:ph type="title"/>
          </p:nvPr>
        </p:nvSpPr>
        <p:spPr>
          <a:xfrm>
            <a:off x="2753264" y="0"/>
            <a:ext cx="9438736" cy="1325563"/>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3.2.3 </a:t>
            </a:r>
            <a:r>
              <a:rPr lang="zh-TW" altLang="en-US" sz="4000"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endParaRPr>
          </a:p>
        </p:txBody>
      </p:sp>
      <p:sp>
        <p:nvSpPr>
          <p:cNvPr id="3" name="投影片編號版面配置區 2">
            <a:extLst>
              <a:ext uri="{FF2B5EF4-FFF2-40B4-BE49-F238E27FC236}">
                <a16:creationId xmlns:a16="http://schemas.microsoft.com/office/drawing/2014/main" id="{B1C77149-BC32-4F88-9C7D-8EC7B93771A7}"/>
              </a:ext>
            </a:extLst>
          </p:cNvPr>
          <p:cNvSpPr>
            <a:spLocks noGrp="1"/>
          </p:cNvSpPr>
          <p:nvPr>
            <p:ph type="sldNum" sz="quarter" idx="12"/>
          </p:nvPr>
        </p:nvSpPr>
        <p:spPr/>
        <p:txBody>
          <a:bodyPr/>
          <a:lstStyle/>
          <a:p>
            <a:fld id="{10E6A508-BB07-4B8A-901D-15D03AC66BA5}" type="slidenum">
              <a:rPr lang="zh-HK" altLang="en-US" smtClean="0"/>
              <a:t>28</a:t>
            </a:fld>
            <a:endParaRPr lang="zh-HK" altLang="en-US"/>
          </a:p>
        </p:txBody>
      </p:sp>
      <p:pic>
        <p:nvPicPr>
          <p:cNvPr id="5" name="圖片 4" descr="南中國海">
            <a:extLst>
              <a:ext uri="{FF2B5EF4-FFF2-40B4-BE49-F238E27FC236}">
                <a16:creationId xmlns:a16="http://schemas.microsoft.com/office/drawing/2014/main" id="{B234E697-6924-4BE5-812C-5B760ECB6BA6}"/>
              </a:ext>
            </a:extLst>
          </p:cNvPr>
          <p:cNvPicPr/>
          <p:nvPr/>
        </p:nvPicPr>
        <p:blipFill rotWithShape="1">
          <a:blip r:embed="rId2" cstate="print">
            <a:extLst>
              <a:ext uri="{28A0092B-C50C-407E-A947-70E740481C1C}">
                <a14:useLocalDpi xmlns:a14="http://schemas.microsoft.com/office/drawing/2010/main" val="0"/>
              </a:ext>
            </a:extLst>
          </a:blip>
          <a:srcRect b="7797"/>
          <a:stretch/>
        </p:blipFill>
        <p:spPr bwMode="auto">
          <a:xfrm>
            <a:off x="707366" y="1333239"/>
            <a:ext cx="6255588" cy="5524761"/>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文字方塊 5">
            <a:extLst>
              <a:ext uri="{FF2B5EF4-FFF2-40B4-BE49-F238E27FC236}">
                <a16:creationId xmlns:a16="http://schemas.microsoft.com/office/drawing/2014/main" id="{6535685A-CAA2-42A4-9AEB-80F3B3FDA037}"/>
              </a:ext>
            </a:extLst>
          </p:cNvPr>
          <p:cNvSpPr txBox="1"/>
          <p:nvPr/>
        </p:nvSpPr>
        <p:spPr>
          <a:xfrm>
            <a:off x="7211683" y="1325563"/>
            <a:ext cx="4845997" cy="5416868"/>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中國對南海的主權立場是基於「九段線」。</a:t>
            </a:r>
            <a:endParaRPr lang="en-US" altLang="zh-TW" sz="2800" dirty="0">
              <a:latin typeface="標楷體" panose="03000509000000000000" pitchFamily="65" charset="-120"/>
              <a:ea typeface="標楷體" panose="03000509000000000000" pitchFamily="65" charset="-120"/>
            </a:endParaRPr>
          </a:p>
          <a:p>
            <a:pPr>
              <a:spcBef>
                <a:spcPts val="1200"/>
              </a:spcBef>
            </a:pP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     九段線源自中華民國的「十一段線」。二戰結束後，民國政府正式在南海進行考察，繪製地圖並頒布十一段線的主權，並據此在</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1947</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年編繪出版</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南海諸島位置圖</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。中華人民共和國成立後，十一段線的主權由新政府繼承。中國政府之後把北部灣的兩段移除，成為九段線。</a:t>
            </a:r>
            <a:endParaRPr lang="zh-HK" altLang="en-US" sz="28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8E2AF5D3-712B-4161-8E11-042A41C7C4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4320" y="399631"/>
            <a:ext cx="2618944" cy="1116171"/>
          </a:xfrm>
          <a:prstGeom prst="rect">
            <a:avLst/>
          </a:prstGeom>
          <a:noFill/>
        </p:spPr>
      </p:pic>
    </p:spTree>
    <p:extLst>
      <p:ext uri="{BB962C8B-B14F-4D97-AF65-F5344CB8AC3E}">
        <p14:creationId xmlns:p14="http://schemas.microsoft.com/office/powerpoint/2010/main" val="111419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marL="0" indent="0">
              <a:spcAft>
                <a:spcPts val="1200"/>
              </a:spcAft>
              <a:buNone/>
            </a:pPr>
            <a:r>
              <a:rPr lang="zh-TW" altLang="en-US" sz="3600" b="1" u="sng" dirty="0">
                <a:solidFill>
                  <a:schemeClr val="accent6">
                    <a:lumMod val="75000"/>
                  </a:schemeClr>
                </a:solidFill>
                <a:latin typeface="標楷體" panose="03000509000000000000" pitchFamily="65" charset="-120"/>
                <a:ea typeface="標楷體" panose="03000509000000000000" pitchFamily="65" charset="-120"/>
              </a:rPr>
              <a:t>南海的重要性</a:t>
            </a:r>
          </a:p>
          <a:p>
            <a:pPr marL="0" indent="0">
              <a:buNone/>
            </a:pPr>
            <a:r>
              <a:rPr lang="zh-TW" altLang="en-US" sz="3200" dirty="0">
                <a:latin typeface="標楷體" panose="03000509000000000000" pitchFamily="65" charset="-120"/>
                <a:ea typeface="標楷體" panose="03000509000000000000" pitchFamily="65" charset="-120"/>
              </a:rPr>
              <a:t>    「南海」即指「南</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中國海</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(South China Sea)</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標楷體" panose="03000509000000000000" pitchFamily="65" charset="-120"/>
                <a:ea typeface="標楷體" panose="03000509000000000000" pitchFamily="65" charset="-120"/>
              </a:rPr>
              <a:t>為中國南方的海域，也是中國海區面積最大的邊緣海。</a:t>
            </a:r>
          </a:p>
          <a:p>
            <a:pPr marL="0" indent="0">
              <a:buNone/>
            </a:pPr>
            <a:r>
              <a:rPr lang="zh-TW" altLang="en-US" sz="3200" dirty="0">
                <a:latin typeface="標楷體" panose="03000509000000000000" pitchFamily="65" charset="-120"/>
                <a:ea typeface="標楷體" panose="03000509000000000000" pitchFamily="65" charset="-120"/>
              </a:rPr>
              <a:t>    南海諸島因位處世界貿易至關重要的海上通道，擁有豐富的漁業資源，以及蘊藏著豐富的石油和天然氣，具有極高的戰略重要性。</a:t>
            </a:r>
          </a:p>
          <a:p>
            <a:endParaRPr lang="zh-TW" altLang="en-US" sz="3200" dirty="0"/>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869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圖片 8" descr="一張含有 水, 室外, 男人, 船 的圖片&#10;&#10;自動產生的描述">
            <a:extLst>
              <a:ext uri="{FF2B5EF4-FFF2-40B4-BE49-F238E27FC236}">
                <a16:creationId xmlns:a16="http://schemas.microsoft.com/office/drawing/2014/main" id="{6F83B002-117A-4A9C-BE63-A530927E992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413"/>
          <a:stretch/>
        </p:blipFill>
        <p:spPr>
          <a:xfrm>
            <a:off x="20" y="-69849"/>
            <a:ext cx="12191980" cy="6857999"/>
          </a:xfrm>
          <a:prstGeom prst="rect">
            <a:avLst/>
          </a:prstGeom>
        </p:spPr>
      </p:pic>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marL="228600" marR="0" lvl="0" indent="-228600" algn="ctr" fontAlgn="auto">
              <a:spcAft>
                <a:spcPts val="0"/>
              </a:spcAft>
              <a:tabLst/>
              <a:defRPr/>
            </a:pPr>
            <a:r>
              <a:rPr lang="en-US" altLang="zh-TW" b="1" dirty="0">
                <a:solidFill>
                  <a:srgbClr val="FFFFFF"/>
                </a:solidFill>
                <a:effectLst/>
                <a:latin typeface="標楷體" panose="03000509000000000000" pitchFamily="65" charset="-120"/>
                <a:ea typeface="標楷體" panose="03000509000000000000" pitchFamily="65" charset="-120"/>
              </a:rPr>
              <a:t>       </a:t>
            </a:r>
            <a:r>
              <a:rPr lang="zh-TW" altLang="en-US" b="1" dirty="0">
                <a:solidFill>
                  <a:srgbClr val="FFFFFF"/>
                </a:solidFill>
                <a:effectLst/>
                <a:latin typeface="標楷體" panose="03000509000000000000" pitchFamily="65" charset="-120"/>
                <a:ea typeface="標楷體" panose="03000509000000000000" pitchFamily="65" charset="-120"/>
              </a:rPr>
              <a:t>國家安全包括什麼？</a:t>
            </a:r>
            <a:br>
              <a:rPr kumimoji="0" lang="en-US" altLang="zh-TW" b="0" i="0" u="none" strike="noStrike"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rPr>
            </a:br>
            <a:endParaRPr lang="en-US" altLang="zh-HK" dirty="0">
              <a:solidFill>
                <a:srgbClr val="FFFFFF"/>
              </a:solidFill>
              <a:latin typeface="標楷體" panose="03000509000000000000" pitchFamily="65" charset="-120"/>
              <a:ea typeface="標楷體" panose="03000509000000000000" pitchFamily="65" charset="-120"/>
            </a:endParaRPr>
          </a:p>
        </p:txBody>
      </p:sp>
      <p:sp>
        <p:nvSpPr>
          <p:cNvPr id="3" name="文字版面配置區 2">
            <a:extLst>
              <a:ext uri="{FF2B5EF4-FFF2-40B4-BE49-F238E27FC236}">
                <a16:creationId xmlns:a16="http://schemas.microsoft.com/office/drawing/2014/main" id="{96179805-EA8B-45A6-A7E2-5026CE0C35B2}"/>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ltLang="zh-TW" dirty="0">
              <a:solidFill>
                <a:srgbClr val="FFFFFF"/>
              </a:solidFill>
              <a:effectLst/>
            </a:endParaRPr>
          </a:p>
        </p:txBody>
      </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a:solidFill>
                  <a:srgbClr val="FFFFFF"/>
                </a:solidFill>
                <a:latin typeface="Calibri" panose="020F0502020204030204"/>
              </a:rPr>
              <a:pPr>
                <a:spcAft>
                  <a:spcPts val="600"/>
                </a:spcAft>
                <a:defRPr/>
              </a:pPr>
              <a:t>3</a:t>
            </a:fld>
            <a:endParaRPr lang="en-US" altLang="zh-HK">
              <a:solidFill>
                <a:srgbClr val="FFFFFF"/>
              </a:solidFill>
              <a:latin typeface="Calibri" panose="020F0502020204030204"/>
            </a:endParaRPr>
          </a:p>
        </p:txBody>
      </p:sp>
      <p:sp>
        <p:nvSpPr>
          <p:cNvPr id="11" name="Oval 275">
            <a:extLst>
              <a:ext uri="{FF2B5EF4-FFF2-40B4-BE49-F238E27FC236}">
                <a16:creationId xmlns:a16="http://schemas.microsoft.com/office/drawing/2014/main" id="{3D78A4DE-5523-402B-AA89-7805901E6FD0}"/>
              </a:ext>
            </a:extLst>
          </p:cNvPr>
          <p:cNvSpPr/>
          <p:nvPr/>
        </p:nvSpPr>
        <p:spPr>
          <a:xfrm>
            <a:off x="2183130" y="2177874"/>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800" b="1" kern="100" spc="-100" dirty="0">
                <a:solidFill>
                  <a:srgbClr val="FFFFFF"/>
                </a:solidFill>
                <a:latin typeface="Arial" panose="020B0604020202020204" pitchFamily="34" charset="0"/>
                <a:ea typeface="新細明體" panose="02020500000000000000" pitchFamily="18" charset="-120"/>
                <a:cs typeface="新細明體" panose="02020500000000000000" pitchFamily="18" charset="-120"/>
              </a:rPr>
              <a:t>1</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21326350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marL="0" indent="0">
              <a:buNone/>
            </a:pPr>
            <a:r>
              <a:rPr lang="zh-TW" altLang="en-US" sz="3600" b="1" u="sng" dirty="0">
                <a:solidFill>
                  <a:schemeClr val="accent6">
                    <a:lumMod val="75000"/>
                  </a:schemeClr>
                </a:solidFill>
                <a:latin typeface="標楷體" panose="03000509000000000000" pitchFamily="65" charset="-120"/>
                <a:ea typeface="標楷體" panose="03000509000000000000" pitchFamily="65" charset="-120"/>
              </a:rPr>
              <a:t>南海的重要性</a:t>
            </a:r>
          </a:p>
          <a:p>
            <a:pPr marL="0" indent="0">
              <a:buNone/>
            </a:pPr>
            <a:r>
              <a:rPr lang="zh-TW" altLang="en-US" sz="3200" dirty="0">
                <a:latin typeface="標楷體" panose="03000509000000000000" pitchFamily="65" charset="-120"/>
                <a:ea typeface="標楷體" panose="03000509000000000000" pitchFamily="65" charset="-120"/>
              </a:rPr>
              <a:t>    南海航道是世界上最繁忙的航道</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之一，至少有超過</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條世界交通航線通過該海域；南海海域年有</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萬艘以上船舶通過，世界上有一半以上的大中型商船和超級油輪航經該海域，美國從亞太地區進口的各種重要原料</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成以上要經過該海域。中國</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以上的石油進口須經南海運輸；日本和韓國</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以上的石油，都必須經過</a:t>
            </a:r>
            <a:r>
              <a:rPr lang="zh-TW" altLang="en-US" sz="3200" dirty="0">
                <a:latin typeface="標楷體" panose="03000509000000000000" pitchFamily="65" charset="-120"/>
                <a:ea typeface="標楷體" panose="03000509000000000000" pitchFamily="65" charset="-120"/>
              </a:rPr>
              <a:t>該區域。</a:t>
            </a:r>
          </a:p>
          <a:p>
            <a:pPr marL="0" indent="0">
              <a:buNone/>
            </a:pPr>
            <a:r>
              <a:rPr lang="zh-TW" altLang="en-US" sz="3200" dirty="0">
                <a:latin typeface="標楷體" panose="03000509000000000000" pitchFamily="65" charset="-120"/>
                <a:ea typeface="標楷體" panose="03000509000000000000" pitchFamily="65" charset="-120"/>
              </a:rPr>
              <a:t>    當然，南海也是保障我國國家安全的「天然屏障」，重要的出海口和戰略通道，亦擁有很重要的天然資源。</a:t>
            </a:r>
          </a:p>
          <a:p>
            <a:endParaRPr lang="zh-TW" altLang="en-US" sz="3200" dirty="0"/>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994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normAutofit fontScale="85000" lnSpcReduction="20000"/>
          </a:bodyPr>
          <a:lstStyle/>
          <a:p>
            <a:pPr marL="0" indent="0">
              <a:spcAft>
                <a:spcPts val="1200"/>
              </a:spcAft>
              <a:buNone/>
            </a:pPr>
            <a:r>
              <a:rPr lang="zh-TW" altLang="en-US" sz="3900" b="1" u="sng" dirty="0">
                <a:solidFill>
                  <a:schemeClr val="accent6">
                    <a:lumMod val="75000"/>
                  </a:schemeClr>
                </a:solidFill>
                <a:latin typeface="標楷體" panose="03000509000000000000" pitchFamily="65" charset="-120"/>
                <a:ea typeface="標楷體" panose="03000509000000000000" pitchFamily="65" charset="-120"/>
              </a:rPr>
              <a:t>南海問題的由來</a:t>
            </a:r>
          </a:p>
          <a:p>
            <a:pPr marL="0" indent="0">
              <a:lnSpc>
                <a:spcPct val="100000"/>
              </a:lnSpc>
              <a:buNone/>
            </a:pP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        在</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世紀</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年代以前，並不存在所謂的「南海問題」。除了南越當局對中國南沙群島提出過「主權」要求外，沒有其他國家對中國擁有南沙群島主權這一事實持有異議。南沙局勢相對平靜。</a:t>
            </a:r>
          </a:p>
          <a:p>
            <a:pPr marL="0" indent="0">
              <a:lnSpc>
                <a:spcPct val="100000"/>
              </a:lnSpc>
              <a:buNone/>
            </a:pP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        20</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世紀</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年代末、</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年代初以後，南海被發現蘊含大量資源（尤其是戰略資源石油、礦產、可燃冰等等），南海問題逐步產生。越南、菲律賓等國紛紛出兵佔領其聲稱「擁有」主權的島礁，導致南海問題的產生。</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月，菲律賓按</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聯合國海洋法公約</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提起針對中國的仲裁。</a:t>
            </a:r>
          </a:p>
          <a:p>
            <a:endParaRPr lang="zh-TW" altLang="en-US" sz="3500" dirty="0">
              <a:latin typeface="Times New Roman" panose="02020603050405020304" pitchFamily="18" charset="0"/>
              <a:cs typeface="Times New Roman" panose="02020603050405020304" pitchFamily="18" charset="0"/>
            </a:endParaRPr>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9737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圖片 7" descr="一張含有 水, 室外, 船, 大自然 的圖片&#10;&#10;自動產生的描述">
            <a:extLst>
              <a:ext uri="{FF2B5EF4-FFF2-40B4-BE49-F238E27FC236}">
                <a16:creationId xmlns:a16="http://schemas.microsoft.com/office/drawing/2014/main" id="{BE3B2BC4-0092-456F-A52E-40FE48E21FD7}"/>
              </a:ext>
            </a:extLst>
          </p:cNvPr>
          <p:cNvPicPr>
            <a:picLocks noChangeAspect="1"/>
          </p:cNvPicPr>
          <p:nvPr/>
        </p:nvPicPr>
        <p:blipFill rotWithShape="1">
          <a:blip r:embed="rId2">
            <a:extLst>
              <a:ext uri="{28A0092B-C50C-407E-A947-70E740481C1C}">
                <a14:useLocalDpi xmlns:a14="http://schemas.microsoft.com/office/drawing/2010/main" val="0"/>
              </a:ext>
            </a:extLst>
          </a:blip>
          <a:srcRect l="17994" r="20175" b="3"/>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6" name="圖片 5" descr="一張含有 個人, 男人, 套裝, 服飾 的圖片&#10;&#10;自動產生的描述">
            <a:extLst>
              <a:ext uri="{FF2B5EF4-FFF2-40B4-BE49-F238E27FC236}">
                <a16:creationId xmlns:a16="http://schemas.microsoft.com/office/drawing/2014/main" id="{F933B589-3DF5-4EBF-9E11-D72AAF1DA682}"/>
              </a:ext>
            </a:extLst>
          </p:cNvPr>
          <p:cNvPicPr>
            <a:picLocks noChangeAspect="1"/>
          </p:cNvPicPr>
          <p:nvPr/>
        </p:nvPicPr>
        <p:blipFill rotWithShape="1">
          <a:blip r:embed="rId3">
            <a:extLst>
              <a:ext uri="{28A0092B-C50C-407E-A947-70E740481C1C}">
                <a14:useLocalDpi xmlns:a14="http://schemas.microsoft.com/office/drawing/2010/main" val="0"/>
              </a:ext>
            </a:extLst>
          </a:blip>
          <a:srcRect t="9060" b="23913"/>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653887" y="2193779"/>
            <a:ext cx="7314593" cy="4527696"/>
          </a:xfrm>
        </p:spPr>
        <p:txBody>
          <a:bodyPr vert="horz" lIns="91440" tIns="45720" rIns="91440" bIns="45720" rtlCol="0">
            <a:noAutofit/>
          </a:bodyPr>
          <a:lstStyle/>
          <a:p>
            <a:pPr marL="0">
              <a:spcAft>
                <a:spcPts val="1200"/>
              </a:spcAft>
            </a:pPr>
            <a:r>
              <a:rPr lang="zh-TW" altLang="en-US" sz="2200" b="1" u="sng" dirty="0">
                <a:latin typeface="標楷體" panose="03000509000000000000" pitchFamily="65" charset="-120"/>
                <a:ea typeface="標楷體" panose="03000509000000000000" pitchFamily="65" charset="-120"/>
              </a:rPr>
              <a:t>域外國家推動南海局勢升溫</a:t>
            </a:r>
          </a:p>
          <a:p>
            <a:pPr marL="0">
              <a:spcAft>
                <a:spcPts val="1200"/>
              </a:spcAft>
            </a:pPr>
            <a:r>
              <a:rPr lang="en-US" altLang="zh-TW" sz="2200" dirty="0">
                <a:latin typeface="標楷體" panose="03000509000000000000" pitchFamily="65" charset="-120"/>
                <a:ea typeface="標楷體" panose="03000509000000000000" pitchFamily="65" charset="-120"/>
              </a:rPr>
              <a:t>2011</a:t>
            </a:r>
            <a:r>
              <a:rPr lang="zh-TW" altLang="en-US" sz="2200" dirty="0">
                <a:latin typeface="標楷體" panose="03000509000000000000" pitchFamily="65" charset="-120"/>
                <a:ea typeface="標楷體" panose="03000509000000000000" pitchFamily="65" charset="-120"/>
              </a:rPr>
              <a:t>年，美國奧巴馬政府採取「重返亞太」戰略，南海局勢開始變得複雜。美國多次以「自由航行」的名義，派遣軍艦到南海挑起事端，加深了南海問題的嚴重性。</a:t>
            </a:r>
            <a:r>
              <a:rPr lang="en-US" altLang="zh-TW" sz="2200" dirty="0">
                <a:latin typeface="標楷體" panose="03000509000000000000" pitchFamily="65" charset="-120"/>
                <a:ea typeface="標楷體" panose="03000509000000000000" pitchFamily="65" charset="-120"/>
              </a:rPr>
              <a:t>2020</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10</a:t>
            </a:r>
            <a:r>
              <a:rPr lang="zh-TW" altLang="en-US" sz="2200" dirty="0">
                <a:latin typeface="標楷體" panose="03000509000000000000" pitchFamily="65" charset="-120"/>
                <a:ea typeface="標楷體" panose="03000509000000000000" pitchFamily="65" charset="-120"/>
              </a:rPr>
              <a:t>月美國拉攏日、澳在南海舉行軍事演習，</a:t>
            </a:r>
            <a:r>
              <a:rPr lang="en-US" altLang="zh-TW" sz="2200" dirty="0">
                <a:latin typeface="標楷體" panose="03000509000000000000" pitchFamily="65" charset="-120"/>
                <a:ea typeface="標楷體" panose="03000509000000000000" pitchFamily="65" charset="-120"/>
              </a:rPr>
              <a:t>2021</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4</a:t>
            </a:r>
            <a:r>
              <a:rPr lang="zh-TW" altLang="en-US" sz="2200" dirty="0">
                <a:latin typeface="標楷體" panose="03000509000000000000" pitchFamily="65" charset="-120"/>
                <a:ea typeface="標楷體" panose="03000509000000000000" pitchFamily="65" charset="-120"/>
              </a:rPr>
              <a:t>月美國、日本、澳洲、法國和印度在孟加拉灣展開聯合軍事演習，美日法澳在</a:t>
            </a:r>
            <a:r>
              <a:rPr lang="en-US" altLang="zh-TW" sz="2200" dirty="0">
                <a:latin typeface="標楷體" panose="03000509000000000000" pitchFamily="65" charset="-120"/>
                <a:ea typeface="標楷體" panose="03000509000000000000" pitchFamily="65" charset="-120"/>
              </a:rPr>
              <a:t>5</a:t>
            </a:r>
            <a:r>
              <a:rPr lang="zh-TW" altLang="en-US" sz="2200" dirty="0">
                <a:latin typeface="標楷體" panose="03000509000000000000" pitchFamily="65" charset="-120"/>
                <a:ea typeface="標楷體" panose="03000509000000000000" pitchFamily="65" charset="-120"/>
              </a:rPr>
              <a:t>月在東海進行聯合海上演習，英國宣佈派遣航空母艦到南海巡航等等，都使南海局勢升溫，挑戰中國在南海的主權與領土完整。</a:t>
            </a:r>
          </a:p>
          <a:p>
            <a:pPr marL="0">
              <a:spcAft>
                <a:spcPts val="1200"/>
              </a:spcAft>
            </a:pPr>
            <a:r>
              <a:rPr lang="en-US" altLang="zh-TW" sz="2200" dirty="0">
                <a:latin typeface="標楷體" panose="03000509000000000000" pitchFamily="65" charset="-120"/>
                <a:ea typeface="標楷體" panose="03000509000000000000" pitchFamily="65" charset="-120"/>
              </a:rPr>
              <a:t> </a:t>
            </a:r>
            <a:r>
              <a:rPr lang="zh-TW" altLang="en-US" sz="2200" dirty="0">
                <a:latin typeface="標楷體" panose="03000509000000000000" pitchFamily="65" charset="-120"/>
                <a:ea typeface="標楷體" panose="03000509000000000000" pitchFamily="65" charset="-120"/>
              </a:rPr>
              <a:t>南海對亞太地區而言，實有如歐洲、非洲之地中海；中國和東南亞地區的大部分對外貿易均經由南海才得以順暢發展，所以中國視南海海上交通線為國家安全問題。</a:t>
            </a:r>
            <a:endParaRPr lang="en-US" altLang="zh-HK" sz="22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0E6A508-BB07-4B8A-901D-15D03AC66BA5}" type="slidenum">
              <a:rPr kumimoji="0" lang="en-US" altLang="zh-HK" sz="1000" b="0" i="0" u="none" strike="noStrike" cap="none" spc="0" normalizeH="0" baseline="0" noProof="0">
                <a:ln>
                  <a:noFill/>
                </a:ln>
                <a:effectLst/>
                <a:uLnTx/>
                <a:uFillTx/>
              </a:rPr>
              <a:pPr marR="0" lvl="0" indent="0" fontAlgn="auto">
                <a:spcBef>
                  <a:spcPts val="0"/>
                </a:spcBef>
                <a:spcAft>
                  <a:spcPts val="600"/>
                </a:spcAft>
                <a:buClrTx/>
                <a:buSzTx/>
                <a:buFontTx/>
                <a:buNone/>
                <a:tabLst/>
                <a:defRPr/>
              </a:pPr>
              <a:t>32</a:t>
            </a:fld>
            <a:endParaRPr kumimoji="0" lang="en-US" altLang="zh-HK" sz="1000" b="0" i="0" u="none" strike="noStrike" cap="none" spc="0" normalizeH="0" baseline="0" noProof="0">
              <a:ln>
                <a:noFill/>
              </a:ln>
              <a:effectLst/>
              <a:uLnTx/>
              <a:uFillTx/>
            </a:endParaRPr>
          </a:p>
        </p:txBody>
      </p:sp>
      <p:sp>
        <p:nvSpPr>
          <p:cNvPr id="11" name="標題 1">
            <a:extLst>
              <a:ext uri="{FF2B5EF4-FFF2-40B4-BE49-F238E27FC236}">
                <a16:creationId xmlns:a16="http://schemas.microsoft.com/office/drawing/2014/main" id="{A563443C-FE36-44D1-B4BD-F2EAFD9A3B8B}"/>
              </a:ext>
            </a:extLst>
          </p:cNvPr>
          <p:cNvSpPr txBox="1">
            <a:spLocks/>
          </p:cNvSpPr>
          <p:nvPr/>
        </p:nvSpPr>
        <p:spPr>
          <a:xfrm>
            <a:off x="4877398" y="571503"/>
            <a:ext cx="7314593" cy="1325563"/>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991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1825625"/>
            <a:ext cx="10515600" cy="4667250"/>
          </a:xfrm>
        </p:spPr>
        <p:txBody>
          <a:bodyPr vert="horz">
            <a:normAutofit/>
          </a:bodyPr>
          <a:lstStyle/>
          <a:p>
            <a:pPr marL="0" indent="0">
              <a:spcAft>
                <a:spcPts val="1200"/>
              </a:spcAft>
              <a:buNone/>
            </a:pPr>
            <a:r>
              <a:rPr lang="zh-TW" altLang="en-US" sz="3600" b="1" u="sng"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南海仲裁案</a:t>
            </a:r>
          </a:p>
          <a:p>
            <a:pPr marL="0" indent="0">
              <a:spcAft>
                <a:spcPts val="1200"/>
              </a:spcAft>
              <a:buNone/>
            </a:pP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中國認為此案所涉爭端實質上是超出逐公約調整範圍，仲裁庭對此案無司法管轄權，正式拒絕參與仲裁案。然而，仲裁庭將島嶼與岩礁的定義混淆，判定自己對仲裁具有管轄權，在中國缺席的情況下，仲裁庭於</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月公佈仲裁結果，支持菲律賓在此案相關問題上的幾乎全部訴求。中國鄭重聲明，該裁決是無效的，沒有拘束力，中國不接受、不承認。</a:t>
            </a: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033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65825" y="1173194"/>
            <a:ext cx="11266099" cy="5548281"/>
          </a:xfrm>
        </p:spPr>
        <p:txBody>
          <a:bodyPr vert="horz">
            <a:normAutofit/>
          </a:bodyPr>
          <a:lstStyle/>
          <a:p>
            <a:pPr marL="0" indent="0">
              <a:spcAft>
                <a:spcPts val="1200"/>
              </a:spcAft>
              <a:buNone/>
            </a:pPr>
            <a:r>
              <a:rPr lang="zh-TW" altLang="en-US" sz="3600" b="1" u="sng"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中國對南海仲裁案的回應</a:t>
            </a:r>
            <a:endParaRPr lang="en-US" altLang="zh-TW" sz="3600" b="1" u="sng"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spcAft>
                <a:spcPts val="1200"/>
              </a:spcAft>
              <a:buNone/>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南海仲裁案告一段落之後，中國採取了一系列有效的應對措施，包括政治、外交、法律以及海上行動等等，使得南海形勢逐步趨於穩定。中國與東盟十國就加速「南海行為準則」磋商進程達成共識，並積極採取行動，改善中菲、中越關係。中國與東盟國家致力於通過規則和機制建設來穩定南海局勢。事實上過去亦有案例說明，儘管存在裁定或判決，國家有時還是會自行通過談判來解決與他國的真正爭議或衝突。</a:t>
            </a: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65825" y="136524"/>
            <a:ext cx="11266099" cy="877078"/>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7016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marL="0" indent="0">
              <a:spcAft>
                <a:spcPts val="1200"/>
              </a:spcAft>
              <a:buNone/>
            </a:pPr>
            <a:r>
              <a:rPr lang="zh-TW" altLang="en-US" sz="3600" b="1" u="sng" dirty="0">
                <a:solidFill>
                  <a:schemeClr val="accent6">
                    <a:lumMod val="75000"/>
                  </a:schemeClr>
                </a:solidFill>
                <a:latin typeface="標楷體" panose="03000509000000000000" pitchFamily="65" charset="-120"/>
                <a:ea typeface="標楷體" panose="03000509000000000000" pitchFamily="65" charset="-120"/>
              </a:rPr>
              <a:t>資料來源：</a:t>
            </a:r>
            <a:r>
              <a:rPr lang="zh-TW" altLang="en-US" sz="3200" dirty="0">
                <a:latin typeface="標楷體" panose="03000509000000000000" pitchFamily="65" charset="-120"/>
                <a:ea typeface="標楷體" panose="03000509000000000000" pitchFamily="65" charset="-120"/>
              </a:rPr>
              <a:t>    </a:t>
            </a:r>
            <a:endParaRPr lang="en-US" altLang="zh-TW" sz="3200" dirty="0">
              <a:latin typeface="標楷體" panose="03000509000000000000" pitchFamily="65" charset="-120"/>
              <a:ea typeface="標楷體" panose="03000509000000000000" pitchFamily="65" charset="-120"/>
            </a:endParaRPr>
          </a:p>
          <a:p>
            <a:pPr marL="342900" lvl="0" indent="-342900">
              <a:buFont typeface="Wingdings 2" panose="05020102010507070707" pitchFamily="18" charset="2"/>
              <a:buChar char=""/>
              <a:tabLst>
                <a:tab pos="266700" algn="l"/>
              </a:tabLst>
            </a:pPr>
            <a:r>
              <a:rPr lang="zh-TW" altLang="zh-HK" kern="100" dirty="0">
                <a:effectLst/>
                <a:latin typeface="Times New Roman" panose="02020603050405020304" pitchFamily="18" charset="0"/>
                <a:ea typeface="標楷體" panose="03000509000000000000" pitchFamily="65" charset="-120"/>
              </a:rPr>
              <a:t>鄭若驊，南海爭議的出路：有關主權國家進行友好磋商和談判，</a:t>
            </a:r>
            <a:r>
              <a:rPr lang="en-US" altLang="zh-HK" kern="100" dirty="0">
                <a:effectLst/>
                <a:latin typeface="Times New Roman" panose="02020603050405020304" pitchFamily="18" charset="0"/>
                <a:ea typeface="標楷體" panose="03000509000000000000" pitchFamily="65" charset="-120"/>
              </a:rPr>
              <a:t>2016-08-10</a:t>
            </a:r>
            <a:r>
              <a:rPr lang="zh-TW" altLang="zh-HK" kern="100" dirty="0">
                <a:effectLst/>
                <a:latin typeface="Times New Roman" panose="02020603050405020304" pitchFamily="18" charset="0"/>
                <a:ea typeface="標楷體" panose="03000509000000000000" pitchFamily="65" charset="-120"/>
              </a:rPr>
              <a:t>，中美聚焦網頁，</a:t>
            </a:r>
            <a:r>
              <a:rPr lang="en-US" altLang="zh-HK" u="sng" kern="100" dirty="0">
                <a:solidFill>
                  <a:srgbClr val="3333FF"/>
                </a:solidFill>
                <a:effectLst/>
                <a:latin typeface="Times New Roman" panose="02020603050405020304" pitchFamily="18" charset="0"/>
                <a:ea typeface="標楷體" panose="03000509000000000000" pitchFamily="65" charset="-120"/>
                <a:hlinkClick r:id="rId2">
                  <a:extLst>
                    <a:ext uri="{A12FA001-AC4F-418D-AE19-62706E023703}">
                      <ahyp:hlinkClr xmlns:ahyp="http://schemas.microsoft.com/office/drawing/2018/hyperlinkcolor" val="tx"/>
                    </a:ext>
                  </a:extLst>
                </a:hlinkClick>
              </a:rPr>
              <a:t>http://zh.chinausfocus.com/foreign-policy/20160810/7419.html#</a:t>
            </a:r>
            <a:r>
              <a:rPr lang="en-US" altLang="zh-HK" kern="100" dirty="0">
                <a:solidFill>
                  <a:srgbClr val="3333FF"/>
                </a:solidFill>
                <a:effectLst/>
                <a:latin typeface="Times New Roman" panose="02020603050405020304" pitchFamily="18" charset="0"/>
                <a:ea typeface="標楷體" panose="03000509000000000000" pitchFamily="65" charset="-120"/>
              </a:rPr>
              <a:t>  </a:t>
            </a:r>
            <a:endParaRPr lang="zh-TW" altLang="zh-HK" kern="100" dirty="0">
              <a:solidFill>
                <a:srgbClr val="3333FF"/>
              </a:solidFill>
              <a:effectLst/>
              <a:latin typeface="Times New Roman" panose="02020603050405020304" pitchFamily="18" charset="0"/>
              <a:ea typeface="SimSun" panose="02010600030101010101" pitchFamily="2" charset="-122"/>
            </a:endParaRPr>
          </a:p>
          <a:p>
            <a:pPr marL="342900" lvl="0" indent="-342900">
              <a:buFont typeface="Wingdings 2" panose="05020102010507070707" pitchFamily="18" charset="2"/>
              <a:buChar char=""/>
              <a:tabLst>
                <a:tab pos="266700" algn="l"/>
              </a:tabLst>
            </a:pPr>
            <a:r>
              <a:rPr lang="zh-TW" altLang="zh-HK" kern="100" dirty="0">
                <a:effectLst/>
                <a:latin typeface="Times New Roman" panose="02020603050405020304" pitchFamily="18" charset="0"/>
                <a:ea typeface="標楷體" panose="03000509000000000000" pitchFamily="65" charset="-120"/>
              </a:rPr>
              <a:t>吳士存（中國南海研究院院長），南海問題的起源、發展及演變，</a:t>
            </a:r>
            <a:r>
              <a:rPr lang="en-US" altLang="zh-HK" kern="100" dirty="0">
                <a:effectLst/>
                <a:latin typeface="Times New Roman" panose="02020603050405020304" pitchFamily="18" charset="0"/>
                <a:ea typeface="標楷體" panose="03000509000000000000" pitchFamily="65" charset="-120"/>
              </a:rPr>
              <a:t>2018-10-03</a:t>
            </a:r>
            <a:r>
              <a:rPr lang="zh-TW" altLang="zh-HK" kern="100" dirty="0">
                <a:effectLst/>
                <a:latin typeface="Times New Roman" panose="02020603050405020304" pitchFamily="18" charset="0"/>
                <a:ea typeface="標楷體" panose="03000509000000000000" pitchFamily="65" charset="-120"/>
              </a:rPr>
              <a:t>，搜狐網，</a:t>
            </a:r>
            <a:r>
              <a:rPr lang="en-US" altLang="zh-HK" u="sng" kern="100" dirty="0">
                <a:solidFill>
                  <a:srgbClr val="3333FF"/>
                </a:solidFill>
                <a:effectLst/>
                <a:latin typeface="Times New Roman" panose="02020603050405020304" pitchFamily="18" charset="0"/>
                <a:ea typeface="標楷體" panose="03000509000000000000" pitchFamily="65" charset="-120"/>
                <a:hlinkClick r:id="rId3">
                  <a:extLst>
                    <a:ext uri="{A12FA001-AC4F-418D-AE19-62706E023703}">
                      <ahyp:hlinkClr xmlns:ahyp="http://schemas.microsoft.com/office/drawing/2018/hyperlinkcolor" val="tx"/>
                    </a:ext>
                  </a:extLst>
                </a:hlinkClick>
              </a:rPr>
              <a:t>https://www.sohu.com/a/257610746_726570</a:t>
            </a:r>
            <a:r>
              <a:rPr lang="en-US" altLang="zh-HK" kern="100" dirty="0">
                <a:solidFill>
                  <a:srgbClr val="3333FF"/>
                </a:solidFill>
                <a:effectLst/>
                <a:latin typeface="Times New Roman" panose="02020603050405020304" pitchFamily="18" charset="0"/>
                <a:ea typeface="標楷體" panose="03000509000000000000" pitchFamily="65" charset="-120"/>
              </a:rPr>
              <a:t> </a:t>
            </a:r>
            <a:endParaRPr lang="zh-TW" altLang="zh-HK" kern="100" dirty="0">
              <a:solidFill>
                <a:srgbClr val="3333FF"/>
              </a:solidFill>
              <a:effectLst/>
              <a:latin typeface="Times New Roman" panose="02020603050405020304" pitchFamily="18" charset="0"/>
              <a:ea typeface="SimSun" panose="02010600030101010101" pitchFamily="2" charset="-122"/>
            </a:endParaRPr>
          </a:p>
          <a:p>
            <a:pPr marL="342900" lvl="0" indent="-342900">
              <a:buFont typeface="Wingdings 2" panose="05020102010507070707" pitchFamily="18" charset="2"/>
              <a:buChar char=""/>
              <a:tabLst>
                <a:tab pos="266700" algn="l"/>
              </a:tabLst>
            </a:pPr>
            <a:r>
              <a:rPr lang="zh-TW" altLang="zh-HK" kern="100" dirty="0">
                <a:effectLst/>
                <a:latin typeface="Times New Roman" panose="02020603050405020304" pitchFamily="18" charset="0"/>
                <a:ea typeface="標楷體" panose="03000509000000000000" pitchFamily="65" charset="-120"/>
              </a:rPr>
              <a:t>呂嘉鴻，南海局勢：歐美各國軍艦宣佈駛入印太海域，</a:t>
            </a:r>
            <a:r>
              <a:rPr lang="en-US" altLang="zh-HK" kern="100" dirty="0">
                <a:effectLst/>
                <a:latin typeface="Times New Roman" panose="02020603050405020304" pitchFamily="18" charset="0"/>
                <a:ea typeface="標楷體" panose="03000509000000000000" pitchFamily="65" charset="-120"/>
              </a:rPr>
              <a:t>2021</a:t>
            </a:r>
            <a:r>
              <a:rPr lang="zh-TW" altLang="zh-HK" kern="100" dirty="0">
                <a:effectLst/>
                <a:latin typeface="Times New Roman" panose="02020603050405020304" pitchFamily="18" charset="0"/>
                <a:ea typeface="標楷體" panose="03000509000000000000" pitchFamily="65" charset="-120"/>
              </a:rPr>
              <a:t>年</a:t>
            </a:r>
            <a:r>
              <a:rPr lang="en-US" altLang="zh-HK" kern="100" dirty="0">
                <a:effectLst/>
                <a:latin typeface="Times New Roman" panose="02020603050405020304" pitchFamily="18" charset="0"/>
                <a:ea typeface="標楷體" panose="03000509000000000000" pitchFamily="65" charset="-120"/>
              </a:rPr>
              <a:t>5</a:t>
            </a:r>
            <a:r>
              <a:rPr lang="zh-TW" altLang="zh-HK" kern="100" dirty="0">
                <a:effectLst/>
                <a:latin typeface="Times New Roman" panose="02020603050405020304" pitchFamily="18" charset="0"/>
                <a:ea typeface="標楷體" panose="03000509000000000000" pitchFamily="65" charset="-120"/>
              </a:rPr>
              <a:t>月</a:t>
            </a:r>
            <a:r>
              <a:rPr lang="en-US" altLang="zh-HK" kern="100" dirty="0">
                <a:effectLst/>
                <a:latin typeface="Times New Roman" panose="02020603050405020304" pitchFamily="18" charset="0"/>
                <a:ea typeface="標楷體" panose="03000509000000000000" pitchFamily="65" charset="-120"/>
              </a:rPr>
              <a:t>17</a:t>
            </a:r>
            <a:r>
              <a:rPr lang="zh-TW" altLang="zh-HK" kern="100" dirty="0">
                <a:effectLst/>
                <a:latin typeface="Times New Roman" panose="02020603050405020304" pitchFamily="18" charset="0"/>
                <a:ea typeface="標楷體" panose="03000509000000000000" pitchFamily="65" charset="-120"/>
              </a:rPr>
              <a:t>日，</a:t>
            </a:r>
            <a:r>
              <a:rPr lang="en-US" altLang="zh-HK" kern="100" dirty="0">
                <a:effectLst/>
                <a:latin typeface="Times New Roman" panose="02020603050405020304" pitchFamily="18" charset="0"/>
                <a:ea typeface="標楷體" panose="03000509000000000000" pitchFamily="65" charset="-120"/>
              </a:rPr>
              <a:t>BBC</a:t>
            </a:r>
            <a:r>
              <a:rPr lang="zh-TW" altLang="zh-HK" kern="100" dirty="0">
                <a:effectLst/>
                <a:latin typeface="Times New Roman" panose="02020603050405020304" pitchFamily="18" charset="0"/>
                <a:ea typeface="標楷體" panose="03000509000000000000" pitchFamily="65" charset="-120"/>
              </a:rPr>
              <a:t>中文，</a:t>
            </a:r>
            <a:r>
              <a:rPr lang="en-US" altLang="zh-HK" u="sng" kern="100" dirty="0">
                <a:solidFill>
                  <a:srgbClr val="3333FF"/>
                </a:solidFill>
                <a:effectLst/>
                <a:latin typeface="Times New Roman" panose="02020603050405020304" pitchFamily="18" charset="0"/>
                <a:ea typeface="標楷體" panose="03000509000000000000" pitchFamily="65" charset="-120"/>
                <a:hlinkClick r:id="rId4">
                  <a:extLst>
                    <a:ext uri="{A12FA001-AC4F-418D-AE19-62706E023703}">
                      <ahyp:hlinkClr xmlns:ahyp="http://schemas.microsoft.com/office/drawing/2018/hyperlinkcolor" val="tx"/>
                    </a:ext>
                  </a:extLst>
                </a:hlinkClick>
              </a:rPr>
              <a:t>https://www.bbc.com/zhongwen/trad/chinese-news-57100628</a:t>
            </a:r>
            <a:r>
              <a:rPr lang="en-US" altLang="zh-HK" u="sng" kern="100" dirty="0">
                <a:solidFill>
                  <a:srgbClr val="3333FF"/>
                </a:solidFill>
                <a:effectLst/>
                <a:latin typeface="Times New Roman" panose="02020603050405020304" pitchFamily="18" charset="0"/>
                <a:ea typeface="標楷體" panose="03000509000000000000" pitchFamily="65" charset="-120"/>
              </a:rPr>
              <a:t> </a:t>
            </a:r>
            <a:r>
              <a:rPr lang="en-US" altLang="zh-HK" kern="100" dirty="0">
                <a:solidFill>
                  <a:srgbClr val="3333FF"/>
                </a:solidFill>
                <a:effectLst/>
                <a:latin typeface="Times New Roman" panose="02020603050405020304" pitchFamily="18" charset="0"/>
                <a:ea typeface="標楷體" panose="03000509000000000000" pitchFamily="65" charset="-120"/>
              </a:rPr>
              <a:t>  </a:t>
            </a:r>
            <a:endParaRPr lang="zh-TW" altLang="zh-HK" kern="100" dirty="0">
              <a:solidFill>
                <a:srgbClr val="3333FF"/>
              </a:solidFill>
              <a:effectLst/>
              <a:latin typeface="Times New Roman" panose="02020603050405020304" pitchFamily="18" charset="0"/>
              <a:ea typeface="SimSun" panose="02010600030101010101" pitchFamily="2" charset="-122"/>
            </a:endParaRPr>
          </a:p>
          <a:p>
            <a:endParaRPr lang="zh-TW" altLang="en-US" sz="3200" dirty="0"/>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3.2.3 </a:t>
            </a:r>
            <a:r>
              <a:rPr lang="zh-TW" altLang="en-US" dirty="0">
                <a:latin typeface="標楷體" panose="03000509000000000000" pitchFamily="65" charset="-120"/>
                <a:ea typeface="標楷體" panose="03000509000000000000" pitchFamily="65" charset="-120"/>
              </a:rPr>
              <a:t>「南海爭議」與中國的國家安全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511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圖片 6" descr="一張含有 草, 個人, 室外, 擺姿勢 的圖片&#10;&#10;自動產生的描述">
            <a:extLst>
              <a:ext uri="{FF2B5EF4-FFF2-40B4-BE49-F238E27FC236}">
                <a16:creationId xmlns:a16="http://schemas.microsoft.com/office/drawing/2014/main" id="{5B7FA210-278D-4BC1-B7FA-BBA73B049126}"/>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marL="228600" marR="0" lvl="0" indent="-228600" algn="ctr" fontAlgn="auto">
              <a:spcAft>
                <a:spcPts val="0"/>
              </a:spcAft>
              <a:tabLst/>
              <a:defRPr/>
            </a:pPr>
            <a:r>
              <a:rPr lang="zh-TW" altLang="en-US" sz="3400" b="1" dirty="0">
                <a:effectLst/>
                <a:latin typeface="標楷體" panose="03000509000000000000" pitchFamily="65" charset="-120"/>
                <a:ea typeface="標楷體" panose="03000509000000000000" pitchFamily="65" charset="-120"/>
              </a:rPr>
              <a:t>中國國民感到國家各方面的安全</a:t>
            </a:r>
            <a:br>
              <a:rPr lang="en-US" altLang="zh-TW" sz="3400" b="1" dirty="0">
                <a:effectLst/>
                <a:latin typeface="標楷體" panose="03000509000000000000" pitchFamily="65" charset="-120"/>
                <a:ea typeface="標楷體" panose="03000509000000000000" pitchFamily="65" charset="-120"/>
              </a:rPr>
            </a:br>
            <a:endParaRPr lang="en-US" altLang="zh-HK" sz="3400" dirty="0">
              <a:latin typeface="標楷體" panose="03000509000000000000" pitchFamily="65" charset="-120"/>
              <a:ea typeface="標楷體" panose="03000509000000000000" pitchFamily="65" charset="-120"/>
            </a:endParaRPr>
          </a:p>
        </p:txBody>
      </p:sp>
      <p:sp>
        <p:nvSpPr>
          <p:cNvPr id="3" name="文字版面配置區 2">
            <a:extLst>
              <a:ext uri="{FF2B5EF4-FFF2-40B4-BE49-F238E27FC236}">
                <a16:creationId xmlns:a16="http://schemas.microsoft.com/office/drawing/2014/main" id="{96179805-EA8B-45A6-A7E2-5026CE0C35B2}"/>
              </a:ext>
            </a:extLst>
          </p:cNvPr>
          <p:cNvSpPr>
            <a:spLocks noGrp="1"/>
          </p:cNvSpPr>
          <p:nvPr>
            <p:ph type="body" idx="1"/>
          </p:nvPr>
        </p:nvSpPr>
        <p:spPr>
          <a:xfrm>
            <a:off x="7782910" y="5242675"/>
            <a:ext cx="4330262" cy="683284"/>
          </a:xfrm>
        </p:spPr>
        <p:txBody>
          <a:bodyPr vert="horz" lIns="91440" tIns="45720" rIns="91440" bIns="45720" rtlCol="0">
            <a:normAutofit/>
          </a:bodyPr>
          <a:lstStyle/>
          <a:p>
            <a:pPr marR="0" lvl="0" algn="ctr" fontAlgn="auto">
              <a:spcAft>
                <a:spcPts val="0"/>
              </a:spcAft>
              <a:buClrTx/>
              <a:buSzTx/>
              <a:tabLst/>
              <a:defRPr/>
            </a:pPr>
            <a:r>
              <a:rPr lang="en-US" altLang="zh-TW" sz="2000" b="1" spc="-100">
                <a:solidFill>
                  <a:schemeClr val="tx1"/>
                </a:solidFill>
              </a:rPr>
              <a:t>4</a:t>
            </a:r>
            <a:endParaRPr kumimoji="0" lang="en-US" altLang="zh-TW" sz="2000" b="0" i="0" u="none" strike="noStrike" cap="none" spc="0" normalizeH="0" baseline="0" noProof="0">
              <a:ln>
                <a:noFill/>
              </a:ln>
              <a:solidFill>
                <a:schemeClr val="tx1"/>
              </a:solidFill>
              <a:effectLst/>
              <a:uLnTx/>
              <a:uFillTx/>
            </a:endParaRPr>
          </a:p>
        </p:txBody>
      </p:sp>
      <p:cxnSp>
        <p:nvCxnSpPr>
          <p:cNvPr id="19"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3" name="Oval 275">
            <a:extLst>
              <a:ext uri="{FF2B5EF4-FFF2-40B4-BE49-F238E27FC236}">
                <a16:creationId xmlns:a16="http://schemas.microsoft.com/office/drawing/2014/main" id="{27C49247-DA00-4DF7-914B-D4CCFF6BA673}"/>
              </a:ext>
            </a:extLst>
          </p:cNvPr>
          <p:cNvSpPr/>
          <p:nvPr/>
        </p:nvSpPr>
        <p:spPr>
          <a:xfrm>
            <a:off x="9462483" y="4622935"/>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altLang="zh-TW" sz="4800" b="1" kern="100" spc="-100" dirty="0">
                <a:solidFill>
                  <a:srgbClr val="FFFFFF"/>
                </a:solidFill>
                <a:latin typeface="Arial" panose="020B0604020202020204" pitchFamily="34" charset="0"/>
                <a:ea typeface="新細明體" panose="02020500000000000000" pitchFamily="18" charset="-120"/>
                <a:cs typeface="新細明體" panose="02020500000000000000" pitchFamily="18" charset="-120"/>
              </a:rPr>
              <a:t>4</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2010400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p:txBody>
          <a:bodyPr vert="horz"/>
          <a:lstStyle/>
          <a:p>
            <a:pPr indent="304800">
              <a:spcBef>
                <a:spcPts val="600"/>
              </a:spcBef>
              <a:spcAft>
                <a:spcPts val="300"/>
              </a:spcAft>
              <a:tabLst>
                <a:tab pos="266700" algn="l"/>
              </a:tabLst>
            </a:pP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G7</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峰會之前，被視為當今國際戰略與安全領域最重要的論壇之一的慕尼黑安全會議（</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MSC</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）為了呼應</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G7</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峰會，尋求合作，在</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日發佈了一年一度的慕尼黑安全指數（</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MSI</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）及長達</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160</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頁的《慕尼黑安全報告》。慕尼黑安全會議委託民調公司，對</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個國家（包括</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G7</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和金磚五國）共</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12,336</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名民眾，詢問他們對於</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類，共</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31</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項風險源的看法。分數越高，民眾對這項風險擔憂越重。</a:t>
            </a:r>
            <a:endParaRPr lang="zh-TW" altLang="en-US" sz="3200" dirty="0">
              <a:latin typeface="Times New Roman" panose="02020603050405020304" pitchFamily="18" charset="0"/>
              <a:cs typeface="Times New Roman" panose="02020603050405020304" pitchFamily="18" charset="0"/>
            </a:endParaRPr>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365125"/>
            <a:ext cx="10515600" cy="1325563"/>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4  </a:t>
            </a:r>
            <a:r>
              <a:rPr lang="zh-TW" altLang="en-US" dirty="0">
                <a:latin typeface="標楷體" panose="03000509000000000000" pitchFamily="65" charset="-120"/>
                <a:ea typeface="標楷體" panose="03000509000000000000" pitchFamily="65" charset="-120"/>
              </a:rPr>
              <a:t>中國國民感到國家各方面的安全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314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投影片編號版面配置區 1">
            <a:extLst>
              <a:ext uri="{FF2B5EF4-FFF2-40B4-BE49-F238E27FC236}">
                <a16:creationId xmlns:a16="http://schemas.microsoft.com/office/drawing/2014/main" id="{3CCE56B5-2D77-4AAF-8183-45CB4AA7C331}"/>
              </a:ext>
            </a:extLst>
          </p:cNvPr>
          <p:cNvSpPr>
            <a:spLocks noGrp="1"/>
          </p:cNvSpPr>
          <p:nvPr>
            <p:ph type="sldNum" sz="quarter" idx="12"/>
          </p:nvPr>
        </p:nvSpPr>
        <p:spPr>
          <a:xfrm>
            <a:off x="8805333" y="6356350"/>
            <a:ext cx="2743200" cy="365125"/>
          </a:xfrm>
        </p:spPr>
        <p:txBody>
          <a:bodyPr>
            <a:normAutofit/>
          </a:bodyPr>
          <a:lstStyle/>
          <a:p>
            <a:pPr>
              <a:spcAft>
                <a:spcPts val="600"/>
              </a:spcAft>
            </a:pPr>
            <a:fld id="{10E6A508-BB07-4B8A-901D-15D03AC66BA5}" type="slidenum">
              <a:rPr lang="zh-HK" altLang="en-US" smtClean="0"/>
              <a:pPr>
                <a:spcAft>
                  <a:spcPts val="600"/>
                </a:spcAft>
              </a:pPr>
              <a:t>38</a:t>
            </a:fld>
            <a:endParaRPr lang="zh-HK" alt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片 2">
            <a:extLst>
              <a:ext uri="{FF2B5EF4-FFF2-40B4-BE49-F238E27FC236}">
                <a16:creationId xmlns:a16="http://schemas.microsoft.com/office/drawing/2014/main" id="{4DDA141D-9EC0-4E35-BF8E-FB17621888F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488420" y="151582"/>
            <a:ext cx="9058645" cy="5571065"/>
          </a:xfrm>
          <a:prstGeom prst="rect">
            <a:avLst/>
          </a:prstGeom>
          <a:noFill/>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圖片 12">
            <a:extLst>
              <a:ext uri="{FF2B5EF4-FFF2-40B4-BE49-F238E27FC236}">
                <a16:creationId xmlns:a16="http://schemas.microsoft.com/office/drawing/2014/main" id="{32518CDF-E0E4-4034-8A26-68F2E47ED75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8420" y="5683223"/>
            <a:ext cx="9058645" cy="871268"/>
          </a:xfrm>
          <a:prstGeom prst="rect">
            <a:avLst/>
          </a:prstGeom>
          <a:noFill/>
          <a:ln>
            <a:noFill/>
          </a:ln>
        </p:spPr>
      </p:pic>
      <p:sp>
        <p:nvSpPr>
          <p:cNvPr id="4" name="文字方塊 3">
            <a:extLst>
              <a:ext uri="{FF2B5EF4-FFF2-40B4-BE49-F238E27FC236}">
                <a16:creationId xmlns:a16="http://schemas.microsoft.com/office/drawing/2014/main" id="{2411E8E2-47D6-4A36-AD2E-D1241E0780E8}"/>
              </a:ext>
            </a:extLst>
          </p:cNvPr>
          <p:cNvSpPr txBox="1"/>
          <p:nvPr/>
        </p:nvSpPr>
        <p:spPr>
          <a:xfrm>
            <a:off x="1214325" y="6515754"/>
            <a:ext cx="9945600" cy="369332"/>
          </a:xfrm>
          <a:prstGeom prst="rect">
            <a:avLst/>
          </a:prstGeom>
          <a:noFill/>
        </p:spPr>
        <p:txBody>
          <a:bodyPr wrap="square" rtlCol="0">
            <a:spAutoFit/>
          </a:bodyPr>
          <a:lstStyle/>
          <a:p>
            <a:r>
              <a:rPr lang="zh-TW" altLang="en-US" sz="1800" dirty="0">
                <a:latin typeface="標楷體" panose="03000509000000000000" pitchFamily="65" charset="-120"/>
                <a:ea typeface="標楷體" panose="03000509000000000000" pitchFamily="65" charset="-120"/>
              </a:rPr>
              <a:t>資料來源： </a:t>
            </a:r>
            <a:r>
              <a:rPr lang="en-US" altLang="zh-HK" sz="1800" u="sng" kern="100" dirty="0">
                <a:solidFill>
                  <a:srgbClr val="3333FF"/>
                </a:solidFill>
                <a:effectLst/>
                <a:latin typeface="Times New Roman" panose="02020603050405020304" pitchFamily="18" charset="0"/>
                <a:ea typeface="標楷體" panose="03000509000000000000" pitchFamily="65" charset="-120"/>
                <a:hlinkClick r:id="rId4">
                  <a:extLst>
                    <a:ext uri="{A12FA001-AC4F-418D-AE19-62706E023703}">
                      <ahyp:hlinkClr xmlns:ahyp="http://schemas.microsoft.com/office/drawing/2018/hyperlinkcolor" val="tx"/>
                    </a:ext>
                  </a:extLst>
                </a:hlinkClick>
              </a:rPr>
              <a:t>https://securityconference.org/en/publications/munich-security-report-2021</a:t>
            </a:r>
            <a:endParaRPr lang="zh-HK" altLang="en-US" dirty="0"/>
          </a:p>
        </p:txBody>
      </p:sp>
    </p:spTree>
    <p:extLst>
      <p:ext uri="{BB962C8B-B14F-4D97-AF65-F5344CB8AC3E}">
        <p14:creationId xmlns:p14="http://schemas.microsoft.com/office/powerpoint/2010/main" val="352073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0">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3361765" y="63534"/>
            <a:ext cx="8621776" cy="795269"/>
          </a:xfrm>
          <a:solidFill>
            <a:schemeClr val="accent6">
              <a:lumMod val="40000"/>
              <a:lumOff val="60000"/>
            </a:schemeClr>
          </a:solidFill>
        </p:spPr>
        <p:txBody>
          <a:bodyPr vert="horz" lIns="91440" tIns="45720" rIns="91440" bIns="45720" rtlCol="0" anchor="b">
            <a:normAutofit/>
          </a:bodyPr>
          <a:lstStyle/>
          <a:p>
            <a:pPr algn="ctr"/>
            <a:r>
              <a:rPr lang="en-US" altLang="zh-TW" sz="3600" kern="1200" dirty="0">
                <a:latin typeface="標楷體" panose="03000509000000000000" pitchFamily="65" charset="-120"/>
                <a:ea typeface="標楷體" panose="03000509000000000000" pitchFamily="65" charset="-120"/>
              </a:rPr>
              <a:t> 4  </a:t>
            </a:r>
            <a:r>
              <a:rPr lang="zh-TW" altLang="en-US" sz="3600" kern="1200" dirty="0">
                <a:latin typeface="標楷體" panose="03000509000000000000" pitchFamily="65" charset="-120"/>
                <a:ea typeface="標楷體" panose="03000509000000000000" pitchFamily="65" charset="-120"/>
              </a:rPr>
              <a:t>中國國民感到國家各方面的安全</a:t>
            </a:r>
            <a:endParaRPr lang="en-US" altLang="zh-HK" sz="3600" kern="1200" dirty="0">
              <a:latin typeface="標楷體" panose="03000509000000000000" pitchFamily="65" charset="-120"/>
              <a:ea typeface="標楷體" panose="03000509000000000000" pitchFamily="65" charset="-120"/>
            </a:endParaRPr>
          </a:p>
        </p:txBody>
      </p:sp>
      <p:grpSp>
        <p:nvGrpSpPr>
          <p:cNvPr id="38" name="Group 24">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39" name="Freeform: Shape 25">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6">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27">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28">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5198462" y="1099345"/>
            <a:ext cx="6282337" cy="5120479"/>
          </a:xfrm>
        </p:spPr>
        <p:txBody>
          <a:bodyPr vert="horz" lIns="91440" tIns="45720" rIns="91440" bIns="45720" rtlCol="0" anchor="ctr">
            <a:noAutofit/>
          </a:bodyPr>
          <a:lstStyle/>
          <a:p>
            <a:pPr marL="0">
              <a:spcBef>
                <a:spcPts val="600"/>
              </a:spcBef>
              <a:spcAft>
                <a:spcPts val="1200"/>
              </a:spcAft>
              <a:tabLst>
                <a:tab pos="266700" algn="l"/>
              </a:tabLst>
            </a:pPr>
            <a:r>
              <a:rPr lang="en-US" altLang="zh-TW" sz="2200" b="1" u="sng" dirty="0">
                <a:effectLst/>
                <a:latin typeface="標楷體" panose="03000509000000000000" pitchFamily="65" charset="-120"/>
                <a:ea typeface="標楷體" panose="03000509000000000000" pitchFamily="65" charset="-120"/>
              </a:rPr>
              <a:t>《</a:t>
            </a:r>
            <a:r>
              <a:rPr lang="zh-TW" altLang="en-US" sz="2200" b="1" u="sng" dirty="0">
                <a:effectLst/>
                <a:latin typeface="標楷體" panose="03000509000000000000" pitchFamily="65" charset="-120"/>
                <a:ea typeface="標楷體" panose="03000509000000000000" pitchFamily="65" charset="-120"/>
              </a:rPr>
              <a:t>慕尼黑安全報告</a:t>
            </a:r>
            <a:r>
              <a:rPr lang="en-US" altLang="zh-TW" sz="2200" b="1" u="sng" dirty="0">
                <a:effectLst/>
                <a:latin typeface="標楷體" panose="03000509000000000000" pitchFamily="65" charset="-120"/>
                <a:ea typeface="標楷體" panose="03000509000000000000" pitchFamily="65" charset="-120"/>
              </a:rPr>
              <a:t>》</a:t>
            </a:r>
            <a:r>
              <a:rPr lang="zh-TW" altLang="en-US" sz="2200" b="1" u="sng" dirty="0">
                <a:effectLst/>
                <a:latin typeface="標楷體" panose="03000509000000000000" pitchFamily="65" charset="-120"/>
                <a:ea typeface="標楷體" panose="03000509000000000000" pitchFamily="65" charset="-120"/>
              </a:rPr>
              <a:t>的發現</a:t>
            </a:r>
            <a:endParaRPr lang="en-US" altLang="zh-TW" sz="2200" dirty="0">
              <a:effectLst/>
              <a:latin typeface="標楷體" panose="03000509000000000000" pitchFamily="65" charset="-120"/>
              <a:ea typeface="標楷體" panose="03000509000000000000" pitchFamily="65" charset="-120"/>
            </a:endParaRPr>
          </a:p>
          <a:p>
            <a:pPr marL="85725"/>
            <a:r>
              <a:rPr lang="en-US" altLang="zh-TW" sz="2200" dirty="0">
                <a:effectLst/>
                <a:latin typeface="標楷體" panose="03000509000000000000" pitchFamily="65" charset="-120"/>
                <a:ea typeface="標楷體" panose="03000509000000000000" pitchFamily="65" charset="-120"/>
              </a:rPr>
              <a:t>    </a:t>
            </a:r>
            <a:r>
              <a:rPr lang="zh-TW" altLang="en-US" sz="2200" dirty="0">
                <a:effectLst/>
                <a:latin typeface="標楷體" panose="03000509000000000000" pitchFamily="65" charset="-120"/>
                <a:ea typeface="標楷體" panose="03000509000000000000" pitchFamily="65" charset="-120"/>
              </a:rPr>
              <a:t>調查結果顯示，在對所有</a:t>
            </a:r>
            <a:r>
              <a:rPr lang="en-US" altLang="zh-HK" sz="2200" dirty="0">
                <a:effectLst/>
                <a:latin typeface="標楷體" panose="03000509000000000000" pitchFamily="65" charset="-120"/>
                <a:ea typeface="標楷體" panose="03000509000000000000" pitchFamily="65" charset="-120"/>
              </a:rPr>
              <a:t>10</a:t>
            </a:r>
            <a:r>
              <a:rPr lang="zh-TW" altLang="en-US" sz="2200" dirty="0">
                <a:effectLst/>
                <a:latin typeface="標楷體" panose="03000509000000000000" pitchFamily="65" charset="-120"/>
                <a:ea typeface="標楷體" panose="03000509000000000000" pitchFamily="65" charset="-120"/>
              </a:rPr>
              <a:t>類風險進行的調查中，中國民眾對</a:t>
            </a:r>
            <a:r>
              <a:rPr lang="en-US" altLang="zh-HK" sz="2200" dirty="0">
                <a:effectLst/>
                <a:latin typeface="標楷體" panose="03000509000000000000" pitchFamily="65" charset="-120"/>
                <a:ea typeface="標楷體" panose="03000509000000000000" pitchFamily="65" charset="-120"/>
              </a:rPr>
              <a:t>9</a:t>
            </a:r>
            <a:r>
              <a:rPr lang="zh-TW" altLang="en-US" sz="2200" dirty="0">
                <a:effectLst/>
                <a:latin typeface="標楷體" panose="03000509000000000000" pitchFamily="65" charset="-120"/>
                <a:ea typeface="標楷體" panose="03000509000000000000" pitchFamily="65" charset="-120"/>
              </a:rPr>
              <a:t>類風險的感知指數在</a:t>
            </a:r>
            <a:r>
              <a:rPr lang="en-US" altLang="zh-HK" sz="2200" dirty="0">
                <a:effectLst/>
                <a:latin typeface="標楷體" panose="03000509000000000000" pitchFamily="65" charset="-120"/>
                <a:ea typeface="標楷體" panose="03000509000000000000" pitchFamily="65" charset="-120"/>
              </a:rPr>
              <a:t>12</a:t>
            </a:r>
            <a:r>
              <a:rPr lang="zh-TW" altLang="en-US" sz="2200" dirty="0">
                <a:effectLst/>
                <a:latin typeface="標楷體" panose="03000509000000000000" pitchFamily="65" charset="-120"/>
                <a:ea typeface="標楷體" panose="03000509000000000000" pitchFamily="65" charset="-120"/>
              </a:rPr>
              <a:t>個國家中排最低，而且分數明顯低於其他的</a:t>
            </a:r>
            <a:r>
              <a:rPr lang="en-US" altLang="zh-HK" sz="2200" dirty="0">
                <a:effectLst/>
                <a:latin typeface="標楷體" panose="03000509000000000000" pitchFamily="65" charset="-120"/>
                <a:ea typeface="標楷體" panose="03000509000000000000" pitchFamily="65" charset="-120"/>
              </a:rPr>
              <a:t>11</a:t>
            </a:r>
            <a:r>
              <a:rPr lang="zh-TW" altLang="en-US" sz="2200" dirty="0">
                <a:effectLst/>
                <a:latin typeface="標楷體" panose="03000509000000000000" pitchFamily="65" charset="-120"/>
                <a:ea typeface="標楷體" panose="03000509000000000000" pitchFamily="65" charset="-120"/>
              </a:rPr>
              <a:t>個國家。在</a:t>
            </a:r>
            <a:r>
              <a:rPr lang="en-US" altLang="zh-HK" sz="2200" dirty="0">
                <a:effectLst/>
                <a:latin typeface="標楷體" panose="03000509000000000000" pitchFamily="65" charset="-120"/>
                <a:ea typeface="標楷體" panose="03000509000000000000" pitchFamily="65" charset="-120"/>
              </a:rPr>
              <a:t>30</a:t>
            </a:r>
            <a:r>
              <a:rPr lang="zh-TW" altLang="en-US" sz="2200" dirty="0">
                <a:effectLst/>
                <a:latin typeface="標楷體" panose="03000509000000000000" pitchFamily="65" charset="-120"/>
                <a:ea typeface="標楷體" panose="03000509000000000000" pitchFamily="65" charset="-120"/>
              </a:rPr>
              <a:t>種風險源中，中國民眾對</a:t>
            </a:r>
            <a:r>
              <a:rPr lang="en-US" altLang="zh-HK" sz="2200" dirty="0">
                <a:effectLst/>
                <a:latin typeface="標楷體" panose="03000509000000000000" pitchFamily="65" charset="-120"/>
                <a:ea typeface="標楷體" panose="03000509000000000000" pitchFamily="65" charset="-120"/>
              </a:rPr>
              <a:t>29</a:t>
            </a:r>
            <a:r>
              <a:rPr lang="zh-TW" altLang="en-US" sz="2200" dirty="0">
                <a:effectLst/>
                <a:latin typeface="標楷體" panose="03000509000000000000" pitchFamily="65" charset="-120"/>
                <a:ea typeface="標楷體" panose="03000509000000000000" pitchFamily="65" charset="-120"/>
              </a:rPr>
              <a:t>種的感知指數都沒有超過</a:t>
            </a:r>
            <a:r>
              <a:rPr lang="en-US" altLang="zh-HK" sz="2200" dirty="0">
                <a:effectLst/>
                <a:latin typeface="標楷體" panose="03000509000000000000" pitchFamily="65" charset="-120"/>
                <a:ea typeface="標楷體" panose="03000509000000000000" pitchFamily="65" charset="-120"/>
              </a:rPr>
              <a:t>40</a:t>
            </a:r>
            <a:r>
              <a:rPr lang="zh-TW" altLang="en-US" sz="2200" dirty="0">
                <a:effectLst/>
                <a:latin typeface="標楷體" panose="03000509000000000000" pitchFamily="65" charset="-120"/>
                <a:ea typeface="標楷體" panose="03000509000000000000" pitchFamily="65" charset="-120"/>
              </a:rPr>
              <a:t>分，其中</a:t>
            </a:r>
            <a:r>
              <a:rPr lang="en-US" altLang="zh-HK" sz="2200" dirty="0">
                <a:effectLst/>
                <a:latin typeface="標楷體" panose="03000509000000000000" pitchFamily="65" charset="-120"/>
                <a:ea typeface="標楷體" panose="03000509000000000000" pitchFamily="65" charset="-120"/>
              </a:rPr>
              <a:t>28</a:t>
            </a:r>
            <a:r>
              <a:rPr lang="zh-TW" altLang="en-US" sz="2200" dirty="0">
                <a:effectLst/>
                <a:latin typeface="標楷體" panose="03000509000000000000" pitchFamily="65" charset="-120"/>
                <a:ea typeface="標楷體" panose="03000509000000000000" pitchFamily="65" charset="-120"/>
              </a:rPr>
              <a:t>種的打分在所有國家中排名第一（即最低），而且遠低於其他國家。</a:t>
            </a:r>
            <a:endParaRPr lang="en-US" altLang="zh-TW" sz="2200" dirty="0">
              <a:effectLst/>
              <a:latin typeface="標楷體" panose="03000509000000000000" pitchFamily="65" charset="-120"/>
              <a:ea typeface="標楷體" panose="03000509000000000000" pitchFamily="65" charset="-120"/>
            </a:endParaRPr>
          </a:p>
          <a:p>
            <a:pPr marL="85725">
              <a:spcBef>
                <a:spcPts val="1800"/>
              </a:spcBef>
            </a:pPr>
            <a:r>
              <a:rPr lang="en-US" altLang="zh-TW" sz="2200" dirty="0">
                <a:effectLst/>
                <a:latin typeface="標楷體" panose="03000509000000000000" pitchFamily="65" charset="-120"/>
                <a:ea typeface="標楷體" panose="03000509000000000000" pitchFamily="65" charset="-120"/>
              </a:rPr>
              <a:t>   《</a:t>
            </a:r>
            <a:r>
              <a:rPr lang="zh-TW" altLang="en-US" sz="2200" dirty="0">
                <a:effectLst/>
                <a:latin typeface="標楷體" panose="03000509000000000000" pitchFamily="65" charset="-120"/>
                <a:ea typeface="標楷體" panose="03000509000000000000" pitchFamily="65" charset="-120"/>
              </a:rPr>
              <a:t>慕尼黑安全報告</a:t>
            </a:r>
            <a:r>
              <a:rPr lang="en-US" altLang="zh-TW" sz="2200" dirty="0">
                <a:effectLst/>
                <a:latin typeface="標楷體" panose="03000509000000000000" pitchFamily="65" charset="-120"/>
                <a:ea typeface="標楷體" panose="03000509000000000000" pitchFamily="65" charset="-120"/>
              </a:rPr>
              <a:t>》</a:t>
            </a:r>
            <a:r>
              <a:rPr lang="zh-TW" altLang="en-US" sz="2200" dirty="0">
                <a:effectLst/>
                <a:latin typeface="標楷體" panose="03000509000000000000" pitchFamily="65" charset="-120"/>
                <a:ea typeface="標楷體" panose="03000509000000000000" pitchFamily="65" charset="-120"/>
              </a:rPr>
              <a:t>在分析中國數據時，以「中國：鎮定的國家」（</a:t>
            </a:r>
            <a:r>
              <a:rPr lang="en-US" altLang="zh-HK" sz="2200" dirty="0">
                <a:effectLst/>
                <a:latin typeface="標楷體" panose="03000509000000000000" pitchFamily="65" charset="-120"/>
                <a:ea typeface="標楷體" panose="03000509000000000000" pitchFamily="65" charset="-120"/>
              </a:rPr>
              <a:t>An unperturbed country</a:t>
            </a:r>
            <a:r>
              <a:rPr lang="zh-TW" altLang="en-US" sz="2200" dirty="0">
                <a:effectLst/>
                <a:latin typeface="標楷體" panose="03000509000000000000" pitchFamily="65" charset="-120"/>
                <a:ea typeface="標楷體" panose="03000509000000000000" pitchFamily="65" charset="-120"/>
              </a:rPr>
              <a:t>）為標題。報告指出，源於中國民眾對自己國家力量的信心，中國民眾對風險的感知水平較低，也是中國人民對國家實力信任的體現。並且，中國民眾堅信，國家已經做好了應對風險的準備。</a:t>
            </a:r>
            <a:endParaRPr lang="en-US" altLang="zh-TW" sz="2200" dirty="0">
              <a:effectLst/>
              <a:latin typeface="標楷體" panose="03000509000000000000" pitchFamily="65" charset="-120"/>
              <a:ea typeface="標楷體" panose="03000509000000000000" pitchFamily="65" charset="-120"/>
            </a:endParaRPr>
          </a:p>
        </p:txBody>
      </p:sp>
      <p:grpSp>
        <p:nvGrpSpPr>
          <p:cNvPr id="31" name="Group 30">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2" name="Freeform: Shape 31">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圖片 5">
            <a:extLst>
              <a:ext uri="{FF2B5EF4-FFF2-40B4-BE49-F238E27FC236}">
                <a16:creationId xmlns:a16="http://schemas.microsoft.com/office/drawing/2014/main" id="{61EC77DD-F060-4F29-9F90-2D75C70AC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26" y="2713159"/>
            <a:ext cx="4954693" cy="2787014"/>
          </a:xfrm>
          <a:prstGeom prst="rect">
            <a:avLst/>
          </a:prstGeom>
        </p:spPr>
      </p:pic>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0E6A508-BB07-4B8A-901D-15D03AC66BA5}" type="slidenum">
              <a:rPr kumimoji="0" lang="en-US" altLang="zh-HK"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39</a:t>
            </a:fld>
            <a:endParaRPr kumimoji="0" lang="en-US" altLang="zh-HK" b="0" i="0" u="none" strike="noStrike" cap="none" spc="0" normalizeH="0" baseline="0" noProof="0">
              <a:ln>
                <a:noFill/>
              </a:ln>
              <a:effectLst/>
              <a:uLnTx/>
              <a:uFillTx/>
            </a:endParaRPr>
          </a:p>
        </p:txBody>
      </p:sp>
    </p:spTree>
    <p:extLst>
      <p:ext uri="{BB962C8B-B14F-4D97-AF65-F5344CB8AC3E}">
        <p14:creationId xmlns:p14="http://schemas.microsoft.com/office/powerpoint/2010/main" val="14876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A4C5E8-DB7B-43FA-972A-C291C253C4CA}"/>
              </a:ext>
            </a:extLst>
          </p:cNvPr>
          <p:cNvSpPr>
            <a:spLocks noGrp="1"/>
          </p:cNvSpPr>
          <p:nvPr>
            <p:ph type="title"/>
          </p:nvPr>
        </p:nvSpPr>
        <p:spPr>
          <a:xfrm>
            <a:off x="831850" y="989902"/>
            <a:ext cx="10515600" cy="3513088"/>
          </a:xfrm>
          <a:solidFill>
            <a:schemeClr val="accent6">
              <a:lumMod val="40000"/>
              <a:lumOff val="60000"/>
            </a:schemeClr>
          </a:solidFill>
        </p:spPr>
        <p:txBody>
          <a:bodyPr>
            <a:normAutofit/>
          </a:bodyPr>
          <a:lstStyle/>
          <a:p>
            <a:r>
              <a:rPr lang="zh-TW" altLang="en-US" sz="4000" dirty="0">
                <a:latin typeface="標楷體" panose="03000509000000000000" pitchFamily="65" charset="-120"/>
                <a:ea typeface="標楷體" panose="03000509000000000000" pitchFamily="65" charset="-120"/>
              </a:rPr>
              <a:t>國家安全是指國家政權、主權、統一和領土完整、人民福祉、經濟社會可持續發展和國家其他重大利益相對處於沒有危險和不受內外威脅的狀態，以及保障持續安全狀態的能力。</a:t>
            </a:r>
            <a:br>
              <a:rPr lang="en-US" altLang="zh-TW" sz="4000" dirty="0">
                <a:latin typeface="標楷體" panose="03000509000000000000" pitchFamily="65" charset="-120"/>
                <a:ea typeface="標楷體" panose="03000509000000000000" pitchFamily="65" charset="-120"/>
              </a:rPr>
            </a:br>
            <a:br>
              <a:rPr lang="en-US" altLang="zh-TW" sz="4000" b="1" dirty="0">
                <a:latin typeface="標楷體" panose="03000509000000000000" pitchFamily="65" charset="-120"/>
                <a:ea typeface="標楷體" panose="03000509000000000000" pitchFamily="65" charset="-120"/>
              </a:rPr>
            </a:br>
            <a:r>
              <a:rPr lang="zh-TW" altLang="en-US" sz="3100" dirty="0">
                <a:latin typeface="標楷體" panose="03000509000000000000" pitchFamily="65" charset="-120"/>
                <a:ea typeface="標楷體" panose="03000509000000000000" pitchFamily="65" charset="-120"/>
              </a:rPr>
              <a:t>（</a:t>
            </a:r>
            <a:r>
              <a:rPr lang="en-US" altLang="zh-TW" sz="3100" dirty="0">
                <a:latin typeface="標楷體" panose="03000509000000000000" pitchFamily="65" charset="-120"/>
                <a:ea typeface="標楷體" panose="03000509000000000000" pitchFamily="65" charset="-120"/>
              </a:rPr>
              <a:t>《</a:t>
            </a:r>
            <a:r>
              <a:rPr lang="zh-TW" altLang="en-US" sz="3100" dirty="0">
                <a:latin typeface="標楷體" panose="03000509000000000000" pitchFamily="65" charset="-120"/>
                <a:ea typeface="標楷體" panose="03000509000000000000" pitchFamily="65" charset="-120"/>
              </a:rPr>
              <a:t>中華人民共和國國家安全法</a:t>
            </a:r>
            <a:r>
              <a:rPr lang="en-US" altLang="zh-TW" sz="3100" dirty="0">
                <a:latin typeface="標楷體" panose="03000509000000000000" pitchFamily="65" charset="-120"/>
                <a:ea typeface="標楷體" panose="03000509000000000000" pitchFamily="65" charset="-120"/>
              </a:rPr>
              <a:t>》</a:t>
            </a:r>
            <a:r>
              <a:rPr lang="zh-TW" altLang="en-US" sz="3100" dirty="0">
                <a:latin typeface="標楷體" panose="03000509000000000000" pitchFamily="65" charset="-120"/>
                <a:ea typeface="標楷體" panose="03000509000000000000" pitchFamily="65" charset="-120"/>
              </a:rPr>
              <a:t>第</a:t>
            </a:r>
            <a:r>
              <a:rPr lang="en-US" altLang="zh-TW" sz="3100" dirty="0">
                <a:latin typeface="標楷體" panose="03000509000000000000" pitchFamily="65" charset="-120"/>
                <a:ea typeface="標楷體" panose="03000509000000000000" pitchFamily="65" charset="-120"/>
              </a:rPr>
              <a:t>2</a:t>
            </a:r>
            <a:r>
              <a:rPr lang="zh-TW" altLang="en-US" sz="3100" dirty="0">
                <a:latin typeface="標楷體" panose="03000509000000000000" pitchFamily="65" charset="-120"/>
                <a:ea typeface="標楷體" panose="03000509000000000000" pitchFamily="65" charset="-120"/>
              </a:rPr>
              <a:t>條．中國法院網）</a:t>
            </a:r>
            <a:endParaRPr lang="zh-HK" altLang="en-US" dirty="0">
              <a:latin typeface="標楷體" panose="03000509000000000000" pitchFamily="65" charset="-120"/>
              <a:ea typeface="標楷體" panose="03000509000000000000" pitchFamily="65" charset="-120"/>
            </a:endParaRPr>
          </a:p>
        </p:txBody>
      </p:sp>
      <p:sp>
        <p:nvSpPr>
          <p:cNvPr id="5" name="文字版面配置區 4">
            <a:extLst>
              <a:ext uri="{FF2B5EF4-FFF2-40B4-BE49-F238E27FC236}">
                <a16:creationId xmlns:a16="http://schemas.microsoft.com/office/drawing/2014/main" id="{86709720-E10C-4DF2-B15A-1C023EF1A358}"/>
              </a:ext>
            </a:extLst>
          </p:cNvPr>
          <p:cNvSpPr>
            <a:spLocks noGrp="1"/>
          </p:cNvSpPr>
          <p:nvPr>
            <p:ph type="body" idx="1"/>
          </p:nvPr>
        </p:nvSpPr>
        <p:spPr/>
        <p:txBody>
          <a:bodyPr/>
          <a:lstStyle/>
          <a:p>
            <a:pPr algn="ctr"/>
            <a:r>
              <a:rPr lang="zh-TW" altLang="en-US" sz="5400" dirty="0">
                <a:solidFill>
                  <a:schemeClr val="tx1"/>
                </a:solidFill>
                <a:latin typeface="標楷體" panose="03000509000000000000" pitchFamily="65" charset="-120"/>
                <a:ea typeface="標楷體" panose="03000509000000000000" pitchFamily="65" charset="-120"/>
              </a:rPr>
              <a:t>甚麼是國家安全</a:t>
            </a:r>
            <a:endParaRPr lang="zh-HK" altLang="en-US" sz="5400" dirty="0">
              <a:solidFill>
                <a:schemeClr val="tx1"/>
              </a:solidFill>
              <a:latin typeface="標楷體" panose="03000509000000000000" pitchFamily="65" charset="-120"/>
              <a:ea typeface="標楷體" panose="03000509000000000000" pitchFamily="65" charset="-120"/>
            </a:endParaRPr>
          </a:p>
          <a:p>
            <a:endParaRPr lang="zh-HK"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982F53F5-4C1F-41DB-9C9F-5941906C10F0}"/>
              </a:ext>
            </a:extLst>
          </p:cNvPr>
          <p:cNvSpPr>
            <a:spLocks noGrp="1"/>
          </p:cNvSpPr>
          <p:nvPr>
            <p:ph type="sldNum" sz="quarter" idx="12"/>
          </p:nvPr>
        </p:nvSpPr>
        <p:spPr/>
        <p:txBody>
          <a:bodyPr/>
          <a:lstStyle/>
          <a:p>
            <a:fld id="{10E6A508-BB07-4B8A-901D-15D03AC66BA5}" type="slidenum">
              <a:rPr lang="zh-HK" altLang="en-US" smtClean="0"/>
              <a:t>4</a:t>
            </a:fld>
            <a:endParaRPr lang="zh-HK" altLang="en-US"/>
          </a:p>
        </p:txBody>
      </p:sp>
    </p:spTree>
    <p:extLst>
      <p:ext uri="{BB962C8B-B14F-4D97-AF65-F5344CB8AC3E}">
        <p14:creationId xmlns:p14="http://schemas.microsoft.com/office/powerpoint/2010/main" val="26603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5565086"/>
            <a:ext cx="10515600" cy="1156389"/>
          </a:xfrm>
        </p:spPr>
        <p:txBody>
          <a:bodyPr vert="horz">
            <a:normAutofit fontScale="92500"/>
          </a:bodyPr>
          <a:lstStyle/>
          <a:p>
            <a:r>
              <a:rPr lang="zh-TW" altLang="en-US" dirty="0">
                <a:latin typeface="標楷體" panose="03000509000000000000" pitchFamily="65" charset="-120"/>
                <a:ea typeface="標楷體" panose="03000509000000000000" pitchFamily="65" charset="-120"/>
              </a:rPr>
              <a:t> 據你的意見，中國民眾就國家安全事宜，如此淡定，是不是一件好事？</a:t>
            </a:r>
            <a:endParaRPr lang="en-US" altLang="zh-TW"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______________________________________________________</a:t>
            </a:r>
          </a:p>
          <a:p>
            <a:pPr marL="0" indent="0">
              <a:buNone/>
            </a:pPr>
            <a:endParaRPr lang="zh-HK"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838200" y="136525"/>
            <a:ext cx="10515600" cy="1228127"/>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4  </a:t>
            </a:r>
            <a:r>
              <a:rPr lang="zh-TW" altLang="en-US" dirty="0">
                <a:latin typeface="標楷體" panose="03000509000000000000" pitchFamily="65" charset="-120"/>
                <a:ea typeface="標楷體" panose="03000509000000000000" pitchFamily="65" charset="-120"/>
              </a:rPr>
              <a:t>中國國民感到國家各方面的安全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C091D3DE-40B9-4F11-ABA3-0B33447E8DCC}"/>
              </a:ext>
            </a:extLst>
          </p:cNvPr>
          <p:cNvPicPr/>
          <p:nvPr/>
        </p:nvPicPr>
        <p:blipFill>
          <a:blip r:embed="rId2"/>
          <a:stretch>
            <a:fillRect/>
          </a:stretch>
        </p:blipFill>
        <p:spPr>
          <a:xfrm>
            <a:off x="838200" y="1462088"/>
            <a:ext cx="10515600" cy="3869037"/>
          </a:xfrm>
          <a:prstGeom prst="rect">
            <a:avLst/>
          </a:prstGeom>
        </p:spPr>
      </p:pic>
    </p:spTree>
    <p:extLst>
      <p:ext uri="{BB962C8B-B14F-4D97-AF65-F5344CB8AC3E}">
        <p14:creationId xmlns:p14="http://schemas.microsoft.com/office/powerpoint/2010/main" val="5892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838200" y="1570008"/>
            <a:ext cx="10515600" cy="5151467"/>
          </a:xfrm>
        </p:spPr>
        <p:txBody>
          <a:bodyPr vert="horz">
            <a:normAutofit/>
          </a:bodyPr>
          <a:lstStyle/>
          <a:p>
            <a:pPr marL="0" indent="0">
              <a:spcAft>
                <a:spcPts val="1200"/>
              </a:spcAft>
              <a:buNone/>
              <a:tabLst>
                <a:tab pos="266700" algn="l"/>
              </a:tabLst>
            </a:pPr>
            <a:r>
              <a:rPr lang="zh-TW" altLang="zh-HK" sz="3200" b="1" u="sng" kern="100" dirty="0">
                <a:effectLst/>
                <a:latin typeface="Times New Roman" panose="02020603050405020304" pitchFamily="18" charset="0"/>
                <a:ea typeface="標楷體" panose="03000509000000000000" pitchFamily="65" charset="-120"/>
              </a:rPr>
              <a:t>中國民眾對中央政府的信任</a:t>
            </a:r>
            <a:endParaRPr lang="zh-TW" altLang="zh-HK" sz="3200" kern="100" dirty="0">
              <a:effectLst/>
              <a:latin typeface="Times New Roman" panose="02020603050405020304" pitchFamily="18" charset="0"/>
              <a:ea typeface="SimSun" panose="02010600030101010101" pitchFamily="2" charset="-122"/>
            </a:endParaRPr>
          </a:p>
          <a:p>
            <a:pPr>
              <a:spcBef>
                <a:spcPts val="300"/>
              </a:spcBef>
              <a:tabLst>
                <a:tab pos="266700" algn="l"/>
              </a:tabLst>
            </a:pP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2018</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年的世界價值觀調查（</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World Values Survey</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）顯示，</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的中國民眾表示他們非常信任中央政府。而加拿大約克大學去年的一項調查顯示，新冠疫情之後，中國民眾對中央政府的信任度已經升至</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98%</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，縣級政府信任度提升至</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93%</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，市政府達</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94%</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，省政府達</a:t>
            </a:r>
            <a:r>
              <a:rPr lang="en-US"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95%</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3200" kern="100" dirty="0">
              <a:effectLst/>
              <a:latin typeface="Times New Roman" panose="02020603050405020304" pitchFamily="18" charset="0"/>
              <a:ea typeface="SimSun" panose="02010600030101010101" pitchFamily="2" charset="-122"/>
              <a:cs typeface="Times New Roman" panose="02020603050405020304" pitchFamily="18" charset="0"/>
            </a:endParaRPr>
          </a:p>
          <a:p>
            <a:pPr>
              <a:tabLst>
                <a:tab pos="266700" algn="l"/>
              </a:tabLst>
            </a:pPr>
            <a:r>
              <a:rPr lang="zh-TW" altLang="zh-HK" b="1" u="sng" kern="100" dirty="0">
                <a:effectLst/>
                <a:latin typeface="Times New Roman" panose="02020603050405020304" pitchFamily="18" charset="0"/>
                <a:ea typeface="標楷體" panose="03000509000000000000" pitchFamily="65" charset="-120"/>
                <a:cs typeface="Times New Roman" panose="02020603050405020304" pitchFamily="18" charset="0"/>
              </a:rPr>
              <a:t>資料來源：</a:t>
            </a:r>
            <a:endParaRPr lang="zh-TW" altLang="zh-HK" b="1" kern="100" dirty="0">
              <a:effectLst/>
              <a:latin typeface="Times New Roman" panose="02020603050405020304" pitchFamily="18" charset="0"/>
              <a:ea typeface="SimSun" panose="02010600030101010101" pitchFamily="2" charset="-122"/>
              <a:cs typeface="Times New Roman" panose="02020603050405020304" pitchFamily="18" charset="0"/>
            </a:endParaRPr>
          </a:p>
          <a:p>
            <a:pPr marL="342900" lvl="0" indent="-342900">
              <a:buFont typeface="Wingdings 2" panose="05020102010507070707" pitchFamily="18" charset="2"/>
              <a:buChar char=""/>
            </a:pPr>
            <a:r>
              <a:rPr lang="en-US" altLang="zh-HK" sz="2000" kern="100" dirty="0">
                <a:effectLst/>
                <a:latin typeface="Times New Roman" panose="02020603050405020304" pitchFamily="18" charset="0"/>
                <a:ea typeface="標楷體" panose="03000509000000000000" pitchFamily="65" charset="-120"/>
                <a:cs typeface="Times New Roman" panose="02020603050405020304" pitchFamily="18" charset="0"/>
              </a:rPr>
              <a:t>World Values Survey, 2017-2020, </a:t>
            </a:r>
            <a:r>
              <a:rPr lang="en-US" altLang="zh-HK" sz="2000" u="sng"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hlinkClick r:id="rId2">
                  <a:extLst>
                    <a:ext uri="{A12FA001-AC4F-418D-AE19-62706E023703}">
                      <ahyp:hlinkClr xmlns:ahyp="http://schemas.microsoft.com/office/drawing/2018/hyperlinkcolor" val="tx"/>
                    </a:ext>
                  </a:extLst>
                </a:hlinkClick>
              </a:rPr>
              <a:t>https://www.worldvaluessurvey.org/WVSDocumentationWV7.jsp</a:t>
            </a:r>
            <a:r>
              <a:rPr lang="en-US" altLang="zh-HK" sz="2000"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000" kern="100" dirty="0">
                <a:effectLst/>
                <a:latin typeface="Times New Roman" panose="02020603050405020304" pitchFamily="18" charset="0"/>
                <a:ea typeface="標楷體" panose="03000509000000000000" pitchFamily="65" charset="-120"/>
                <a:cs typeface="Times New Roman" panose="02020603050405020304" pitchFamily="18" charset="0"/>
              </a:rPr>
              <a:t>參附件一。</a:t>
            </a:r>
            <a:endParaRPr lang="zh-TW" altLang="zh-HK" sz="2000" kern="100" dirty="0">
              <a:effectLst/>
              <a:latin typeface="Times New Roman" panose="02020603050405020304" pitchFamily="18" charset="0"/>
              <a:ea typeface="SimSun" panose="02010600030101010101" pitchFamily="2" charset="-122"/>
              <a:cs typeface="Times New Roman" panose="02020603050405020304" pitchFamily="18" charset="0"/>
            </a:endParaRPr>
          </a:p>
          <a:p>
            <a:pPr marL="342900" lvl="0" indent="-342900">
              <a:buFont typeface="Wingdings 2" panose="05020102010507070707" pitchFamily="18" charset="2"/>
              <a:buChar char=""/>
            </a:pPr>
            <a:r>
              <a:rPr lang="en-US" altLang="zh-HK" sz="2000" kern="100" dirty="0">
                <a:effectLst/>
                <a:latin typeface="Times New Roman" panose="02020603050405020304" pitchFamily="18" charset="0"/>
                <a:ea typeface="標楷體" panose="03000509000000000000" pitchFamily="65" charset="-120"/>
                <a:cs typeface="Times New Roman" panose="02020603050405020304" pitchFamily="18" charset="0"/>
              </a:rPr>
              <a:t>Josephine Ma, Washington Post, Chinese more trusting of government months into pandemic, survey finds, 11 May, 2021, </a:t>
            </a:r>
            <a:r>
              <a:rPr lang="en-US" altLang="zh-HK" sz="2000" u="sng"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hlinkClick r:id="rId3">
                  <a:extLst>
                    <a:ext uri="{A12FA001-AC4F-418D-AE19-62706E023703}">
                      <ahyp:hlinkClr xmlns:ahyp="http://schemas.microsoft.com/office/drawing/2018/hyperlinkcolor" val="tx"/>
                    </a:ext>
                  </a:extLst>
                </a:hlinkClick>
              </a:rPr>
              <a:t>https://www.washingtonpost.com/politics/2021/05/05/did-pandemic-shake-chinese-citizens-trust-their-government/</a:t>
            </a:r>
            <a:r>
              <a:rPr lang="en-US" altLang="zh-HK" sz="2000" kern="100" dirty="0">
                <a:solidFill>
                  <a:srgbClr val="3333FF"/>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HK" sz="2000" kern="100" dirty="0">
              <a:solidFill>
                <a:srgbClr val="3333FF"/>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indent="0">
              <a:buNone/>
            </a:pPr>
            <a:endParaRPr lang="zh-HK" altLang="en-US" dirty="0"/>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2994804" y="0"/>
            <a:ext cx="8719868" cy="1228127"/>
          </a:xfrm>
          <a:solidFill>
            <a:schemeClr val="accent6">
              <a:lumMod val="40000"/>
              <a:lumOff val="60000"/>
            </a:schemeClr>
          </a:solidFill>
        </p:spPr>
        <p:txBody>
          <a:bodyPr>
            <a:normAutofit fontScale="90000"/>
          </a:bodyPr>
          <a:lstStyle/>
          <a:p>
            <a:r>
              <a:rPr lang="en-US" altLang="zh-TW" dirty="0">
                <a:latin typeface="標楷體" panose="03000509000000000000" pitchFamily="65" charset="-120"/>
                <a:ea typeface="標楷體" panose="03000509000000000000" pitchFamily="65" charset="-120"/>
              </a:rPr>
              <a:t>4  </a:t>
            </a:r>
            <a:r>
              <a:rPr lang="zh-TW" altLang="en-US" dirty="0">
                <a:latin typeface="標楷體" panose="03000509000000000000" pitchFamily="65" charset="-120"/>
                <a:ea typeface="標楷體" panose="03000509000000000000" pitchFamily="65" charset="-120"/>
              </a:rPr>
              <a:t>中國國民感到國家各方面的安全</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7" name="圖片 6">
            <a:extLst>
              <a:ext uri="{FF2B5EF4-FFF2-40B4-BE49-F238E27FC236}">
                <a16:creationId xmlns:a16="http://schemas.microsoft.com/office/drawing/2014/main" id="{96BD08E7-80E8-4A60-8233-438082B093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5276" y="107620"/>
            <a:ext cx="2839528" cy="1012886"/>
          </a:xfrm>
          <a:prstGeom prst="rect">
            <a:avLst/>
          </a:prstGeom>
          <a:noFill/>
        </p:spPr>
      </p:pic>
    </p:spTree>
    <p:extLst>
      <p:ext uri="{BB962C8B-B14F-4D97-AF65-F5344CB8AC3E}">
        <p14:creationId xmlns:p14="http://schemas.microsoft.com/office/powerpoint/2010/main" val="41755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D4C75A-3418-4C7C-8590-9ED0CCE2CC5D}"/>
              </a:ext>
            </a:extLst>
          </p:cNvPr>
          <p:cNvSpPr>
            <a:spLocks noGrp="1"/>
          </p:cNvSpPr>
          <p:nvPr>
            <p:ph type="title"/>
          </p:nvPr>
        </p:nvSpPr>
        <p:spPr>
          <a:xfrm>
            <a:off x="831849" y="1709738"/>
            <a:ext cx="10831063" cy="2852737"/>
          </a:xfrm>
        </p:spPr>
        <p:txBody>
          <a:bodyPr/>
          <a:lstStyle/>
          <a:p>
            <a:pPr marL="228600" marR="0" lvl="0" indent="-228600" defTabSz="914400" rtl="0" eaLnBrk="1" fontAlgn="auto" latinLnBrk="0" hangingPunct="1">
              <a:lnSpc>
                <a:spcPct val="90000"/>
              </a:lnSpc>
              <a:spcBef>
                <a:spcPts val="1000"/>
              </a:spcBef>
              <a:spcAft>
                <a:spcPts val="0"/>
              </a:spcAft>
              <a:tabLst/>
              <a:defRPr/>
            </a:pPr>
            <a:r>
              <a:rPr lang="zh-TW" altLang="en-US" sz="5400" b="1" kern="100" dirty="0">
                <a:solidFill>
                  <a:srgbClr val="538135"/>
                </a:solidFill>
                <a:effectLst/>
                <a:latin typeface="Times New Roman" panose="02020603050405020304" pitchFamily="18" charset="0"/>
                <a:ea typeface="標楷體" panose="03000509000000000000" pitchFamily="65" charset="-120"/>
                <a:cs typeface="Times New Roman" panose="02020603050405020304" pitchFamily="18" charset="0"/>
              </a:rPr>
              <a:t>      香港如何參與維護國家安全</a:t>
            </a:r>
            <a:br>
              <a:rPr lang="en-US" altLang="zh-TW" sz="5400" b="1" kern="100" dirty="0">
                <a:solidFill>
                  <a:srgbClr val="538135"/>
                </a:solidFill>
                <a:effectLst/>
                <a:latin typeface="Times New Roman" panose="02020603050405020304" pitchFamily="18" charset="0"/>
                <a:ea typeface="標楷體" panose="03000509000000000000" pitchFamily="65" charset="-120"/>
                <a:cs typeface="Times New Roman" panose="02020603050405020304" pitchFamily="18" charset="0"/>
              </a:rPr>
            </a:br>
            <a:endParaRPr lang="zh-HK" altLang="en-US" dirty="0"/>
          </a:p>
        </p:txBody>
      </p:sp>
      <p:sp>
        <p:nvSpPr>
          <p:cNvPr id="3" name="文字版面配置區 2">
            <a:extLst>
              <a:ext uri="{FF2B5EF4-FFF2-40B4-BE49-F238E27FC236}">
                <a16:creationId xmlns:a16="http://schemas.microsoft.com/office/drawing/2014/main" id="{96179805-EA8B-45A6-A7E2-5026CE0C35B2}"/>
              </a:ext>
            </a:extLst>
          </p:cNvPr>
          <p:cNvSpPr>
            <a:spLocks noGrp="1"/>
          </p:cNvSpPr>
          <p:nvPr>
            <p:ph type="body" idx="1"/>
          </p:nvPr>
        </p:nvSpPr>
        <p:spPr/>
        <p:txBody>
          <a:bodyPr>
            <a:normAutofit/>
          </a:bodyPr>
          <a:lstStyle/>
          <a:p>
            <a:endParaRPr lang="zh-HK" altLang="en-US" sz="3600" b="1" dirty="0">
              <a:solidFill>
                <a:schemeClr val="accent6">
                  <a:lumMod val="50000"/>
                </a:schemeClr>
              </a:solidFill>
            </a:endParaRPr>
          </a:p>
        </p:txBody>
      </p:sp>
      <p:sp>
        <p:nvSpPr>
          <p:cNvPr id="4" name="投影片編號版面配置區 3">
            <a:extLst>
              <a:ext uri="{FF2B5EF4-FFF2-40B4-BE49-F238E27FC236}">
                <a16:creationId xmlns:a16="http://schemas.microsoft.com/office/drawing/2014/main" id="{ACCEE55E-78BA-4655-8484-8ED0F3186E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Oval 275">
            <a:extLst>
              <a:ext uri="{FF2B5EF4-FFF2-40B4-BE49-F238E27FC236}">
                <a16:creationId xmlns:a16="http://schemas.microsoft.com/office/drawing/2014/main" id="{1BB3C995-4839-4ABC-A3EE-36E8AA713CA0}"/>
              </a:ext>
            </a:extLst>
          </p:cNvPr>
          <p:cNvSpPr/>
          <p:nvPr/>
        </p:nvSpPr>
        <p:spPr>
          <a:xfrm>
            <a:off x="831849" y="2773097"/>
            <a:ext cx="971116" cy="1002063"/>
          </a:xfrm>
          <a:prstGeom prst="ellipse">
            <a:avLst/>
          </a:prstGeom>
          <a:gradFill rotWithShape="0">
            <a:gsLst>
              <a:gs pos="0">
                <a:srgbClr val="C2D69B"/>
              </a:gs>
              <a:gs pos="50000">
                <a:srgbClr val="9BBB59"/>
              </a:gs>
              <a:gs pos="100000">
                <a:srgbClr val="C2D69B"/>
              </a:gs>
            </a:gsLst>
            <a:lin ang="5400000" scaled="1"/>
            <a:tileRect/>
          </a:gradFill>
          <a:ln w="12700" cap="flat" cmpd="sng">
            <a:solidFill>
              <a:srgbClr val="9BBB59"/>
            </a:solidFill>
            <a:prstDash val="solid"/>
            <a:headEnd type="none" w="med" len="med"/>
            <a:tailEnd type="none" w="med" len="med"/>
          </a:ln>
          <a:effectLst>
            <a:outerShdw dist="28398" dir="3806096" algn="ctr" rotWithShape="0">
              <a:srgbClr val="4E6128"/>
            </a:outerShdw>
          </a:effectLst>
        </p:spPr>
        <p:txBody>
          <a:bodyPr wrap="square" upright="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00" cap="none" spc="-100" normalizeH="0" baseline="0" noProof="0" dirty="0">
                <a:ln>
                  <a:noFill/>
                </a:ln>
                <a:solidFill>
                  <a:srgbClr val="FFFFFF"/>
                </a:solidFill>
                <a:effectLst/>
                <a:uLnTx/>
                <a:uFillTx/>
                <a:latin typeface="Arial" panose="020B0604020202020204" pitchFamily="34" charset="0"/>
                <a:ea typeface="新細明體" panose="02020500000000000000" pitchFamily="18" charset="-120"/>
                <a:cs typeface="新細明體" panose="02020500000000000000" pitchFamily="18" charset="-120"/>
              </a:rPr>
              <a:t>5</a:t>
            </a:r>
            <a:endParaRPr kumimoji="0" lang="zh-TW" altLang="en-US" sz="4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新細明體" panose="02020500000000000000" pitchFamily="18" charset="-120"/>
            </a:endParaRPr>
          </a:p>
        </p:txBody>
      </p:sp>
    </p:spTree>
    <p:extLst>
      <p:ext uri="{BB962C8B-B14F-4D97-AF65-F5344CB8AC3E}">
        <p14:creationId xmlns:p14="http://schemas.microsoft.com/office/powerpoint/2010/main" val="301276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965430" y="629268"/>
            <a:ext cx="6586491" cy="1286160"/>
          </a:xfrm>
          <a:solidFill>
            <a:schemeClr val="accent6">
              <a:lumMod val="40000"/>
              <a:lumOff val="60000"/>
            </a:schemeClr>
          </a:solidFill>
        </p:spPr>
        <p:txBody>
          <a:bodyPr vert="horz" lIns="91440" tIns="45720" rIns="91440" bIns="45720" rtlCol="0" anchor="b">
            <a:normAutofit/>
          </a:bodyPr>
          <a:lstStyle/>
          <a:p>
            <a:r>
              <a:rPr lang="en-US" altLang="zh-TW" sz="4100" dirty="0">
                <a:latin typeface="標楷體" panose="03000509000000000000" pitchFamily="65" charset="-120"/>
                <a:ea typeface="標楷體" panose="03000509000000000000" pitchFamily="65" charset="-120"/>
              </a:rPr>
              <a:t>5.1 </a:t>
            </a:r>
            <a:r>
              <a:rPr lang="zh-TW" altLang="en-US" sz="4100" dirty="0">
                <a:latin typeface="標楷體" panose="03000509000000000000" pitchFamily="65" charset="-120"/>
                <a:ea typeface="標楷體" panose="03000509000000000000" pitchFamily="65" charset="-120"/>
              </a:rPr>
              <a:t>法律與制度方面：全國人大通過</a:t>
            </a:r>
            <a:r>
              <a:rPr lang="en-US" altLang="zh-TW" sz="4100" dirty="0">
                <a:latin typeface="標楷體" panose="03000509000000000000" pitchFamily="65" charset="-120"/>
                <a:ea typeface="標楷體" panose="03000509000000000000" pitchFamily="65" charset="-120"/>
              </a:rPr>
              <a:t>《</a:t>
            </a:r>
            <a:r>
              <a:rPr lang="zh-TW" altLang="en-US" sz="4100" dirty="0">
                <a:latin typeface="標楷體" panose="03000509000000000000" pitchFamily="65" charset="-120"/>
                <a:ea typeface="標楷體" panose="03000509000000000000" pitchFamily="65" charset="-120"/>
              </a:rPr>
              <a:t>香港國安法</a:t>
            </a:r>
            <a:r>
              <a:rPr lang="en-US" altLang="zh-TW" sz="4100" dirty="0">
                <a:latin typeface="標楷體" panose="03000509000000000000" pitchFamily="65" charset="-120"/>
                <a:ea typeface="標楷體" panose="03000509000000000000" pitchFamily="65" charset="-120"/>
              </a:rPr>
              <a:t>》</a:t>
            </a:r>
            <a:endParaRPr lang="en-US" altLang="zh-HK" sz="4100"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965431" y="2438400"/>
            <a:ext cx="7135129" cy="3785419"/>
          </a:xfrm>
        </p:spPr>
        <p:txBody>
          <a:bodyPr vert="horz" lIns="91440" tIns="45720" rIns="91440" bIns="45720" rtlCol="0">
            <a:noAutofit/>
          </a:bodyPr>
          <a:lstStyle/>
          <a:p>
            <a:pPr marL="0">
              <a:spcBef>
                <a:spcPts val="600"/>
              </a:spcBef>
              <a:spcAft>
                <a:spcPts val="1200"/>
              </a:spcAft>
              <a:tabLst>
                <a:tab pos="266700" algn="l"/>
              </a:tabLst>
            </a:pPr>
            <a:r>
              <a:rPr lang="en-US" altLang="zh-TW" sz="2000" dirty="0">
                <a:effectLst/>
                <a:latin typeface="標楷體" panose="03000509000000000000" pitchFamily="65" charset="-120"/>
                <a:ea typeface="標楷體" panose="03000509000000000000" pitchFamily="65" charset="-120"/>
              </a:rPr>
              <a:t>    </a:t>
            </a:r>
            <a:r>
              <a:rPr lang="zh-TW" altLang="en-US" sz="2000" dirty="0">
                <a:effectLst/>
                <a:latin typeface="標楷體" panose="03000509000000000000" pitchFamily="65" charset="-120"/>
                <a:ea typeface="標楷體" panose="03000509000000000000" pitchFamily="65" charset="-120"/>
              </a:rPr>
              <a:t>香港在</a:t>
            </a:r>
            <a:r>
              <a:rPr lang="en-US" altLang="zh-TW" sz="2000" dirty="0">
                <a:effectLst/>
                <a:latin typeface="標楷體" panose="03000509000000000000" pitchFamily="65" charset="-120"/>
                <a:ea typeface="標楷體" panose="03000509000000000000" pitchFamily="65" charset="-120"/>
              </a:rPr>
              <a:t>2019</a:t>
            </a:r>
            <a:r>
              <a:rPr lang="zh-TW" altLang="en-US" sz="2000" dirty="0">
                <a:effectLst/>
                <a:latin typeface="標楷體" panose="03000509000000000000" pitchFamily="65" charset="-120"/>
                <a:ea typeface="標楷體" panose="03000509000000000000" pitchFamily="65" charset="-120"/>
              </a:rPr>
              <a:t>年經歷了社會動盪，暴力不時發生，更甚者有人鼓吹獨立，破壞「一國兩制」。面臨香港社會安全的局勢更加日趨嚴峻，全國人民代表大會（全國人大）從國家層面進行改善香港特別行政區維護國家安全的法律制度和執行機制。全國人大常委會根據授權，結合香港特區具體情況，聽取特區政府和社會各界意見後，於六月三十日全國人大常委會第二十次會議表決通過</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中華人民共和國香港特別行政區維護國家安全法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，按</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基本法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第十八條列入</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基本法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附件三，並於同日在香港特別行政區刊憲公布生效。</a:t>
            </a:r>
          </a:p>
          <a:p>
            <a:pPr marL="0">
              <a:spcBef>
                <a:spcPts val="600"/>
              </a:spcBef>
              <a:spcAft>
                <a:spcPts val="1200"/>
              </a:spcAft>
              <a:tabLst>
                <a:tab pos="266700" algn="l"/>
              </a:tabLst>
            </a:pPr>
            <a:r>
              <a:rPr lang="en-US" altLang="zh-TW" sz="2000" dirty="0">
                <a:effectLst/>
                <a:latin typeface="標楷體" panose="03000509000000000000" pitchFamily="65" charset="-120"/>
                <a:ea typeface="標楷體" panose="03000509000000000000" pitchFamily="65" charset="-120"/>
              </a:rPr>
              <a:t>    《</a:t>
            </a:r>
            <a:r>
              <a:rPr lang="zh-TW" altLang="en-US" sz="2000" dirty="0">
                <a:effectLst/>
                <a:latin typeface="標楷體" panose="03000509000000000000" pitchFamily="65" charset="-120"/>
                <a:ea typeface="標楷體" panose="03000509000000000000" pitchFamily="65" charset="-120"/>
              </a:rPr>
              <a:t>香港國安法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主要是防範、制止和懲治分裂國家、顛覆國家政權、組織實施恐怖活動和勾結外國或境外勢力等危害國家安全的犯罪行為。自</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香港國安法</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實施以來，香港社會漸趨穩定，校園也恢復寧靜。</a:t>
            </a:r>
          </a:p>
          <a:p>
            <a:pPr marL="0">
              <a:spcBef>
                <a:spcPts val="600"/>
              </a:spcBef>
              <a:spcAft>
                <a:spcPts val="1200"/>
              </a:spcAft>
              <a:tabLst>
                <a:tab pos="266700" algn="l"/>
              </a:tabLst>
            </a:pPr>
            <a:endParaRPr lang="en-US" altLang="zh-TW" sz="2000" dirty="0">
              <a:effectLst/>
              <a:latin typeface="標楷體" panose="03000509000000000000" pitchFamily="65" charset="-120"/>
              <a:ea typeface="標楷體" panose="03000509000000000000" pitchFamily="65" charset="-120"/>
            </a:endParaRPr>
          </a:p>
        </p:txBody>
      </p:sp>
      <p:pic>
        <p:nvPicPr>
          <p:cNvPr id="6" name="圖片 5" descr="一張含有 文字, 天空, 室外, 標誌 的圖片&#10;&#10;自動產生的描述">
            <a:extLst>
              <a:ext uri="{FF2B5EF4-FFF2-40B4-BE49-F238E27FC236}">
                <a16:creationId xmlns:a16="http://schemas.microsoft.com/office/drawing/2014/main" id="{E2699FA9-8F3A-49F7-B168-9ADC03276FA4}"/>
              </a:ext>
            </a:extLst>
          </p:cNvPr>
          <p:cNvPicPr>
            <a:picLocks noChangeAspect="1"/>
          </p:cNvPicPr>
          <p:nvPr/>
        </p:nvPicPr>
        <p:blipFill rotWithShape="1">
          <a:blip r:embed="rId2">
            <a:extLst>
              <a:ext uri="{28A0092B-C50C-407E-A947-70E740481C1C}">
                <a14:useLocalDpi xmlns:a14="http://schemas.microsoft.com/office/drawing/2010/main" val="0"/>
              </a:ext>
            </a:extLst>
          </a:blip>
          <a:srcRect l="24995" r="36814"/>
          <a:stretch/>
        </p:blipFill>
        <p:spPr>
          <a:xfrm>
            <a:off x="20" y="10"/>
            <a:ext cx="4635571" cy="6857990"/>
          </a:xfrm>
          <a:prstGeom prst="rect">
            <a:avLst/>
          </a:prstGeom>
          <a:effectLst/>
        </p:spPr>
      </p:pic>
      <p:cxnSp>
        <p:nvCxnSpPr>
          <p:cNvPr id="2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231"/>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43</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400262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5.1    </a:t>
            </a:r>
            <a:r>
              <a:rPr lang="zh-TW" altLang="en-US" sz="4000" dirty="0">
                <a:latin typeface="標楷體" panose="03000509000000000000" pitchFamily="65" charset="-120"/>
                <a:ea typeface="標楷體" panose="03000509000000000000" pitchFamily="65" charset="-120"/>
              </a:rPr>
              <a:t>法律與制度方面：全國人大通過</a:t>
            </a:r>
            <a:br>
              <a:rPr lang="en-US" altLang="zh-TW" sz="4000" dirty="0">
                <a:latin typeface="標楷體" panose="03000509000000000000" pitchFamily="65" charset="-120"/>
                <a:ea typeface="標楷體" panose="03000509000000000000" pitchFamily="65" charset="-120"/>
              </a:rPr>
            </a:br>
            <a:r>
              <a:rPr lang="en-US" altLang="zh-TW" sz="4000" dirty="0">
                <a:latin typeface="標楷體" panose="03000509000000000000" pitchFamily="65" charset="-120"/>
                <a:ea typeface="標楷體" panose="03000509000000000000" pitchFamily="65" charset="-120"/>
              </a:rPr>
              <a:t>          《</a:t>
            </a:r>
            <a:r>
              <a:rPr lang="zh-TW" altLang="en-US" sz="4000" dirty="0">
                <a:latin typeface="標楷體" panose="03000509000000000000" pitchFamily="65" charset="-120"/>
                <a:ea typeface="標楷體" panose="03000509000000000000" pitchFamily="65" charset="-120"/>
              </a:rPr>
              <a:t>香港國安法</a:t>
            </a:r>
            <a:r>
              <a:rPr lang="en-US" altLang="zh-TW" sz="4000" dirty="0">
                <a:latin typeface="標楷體" panose="03000509000000000000" pitchFamily="65" charset="-120"/>
                <a:ea typeface="標楷體" panose="03000509000000000000" pitchFamily="65" charset="-120"/>
              </a:rPr>
              <a:t>》</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2005012"/>
            <a:ext cx="10646434" cy="4351338"/>
          </a:xfrm>
        </p:spPr>
        <p:txBody>
          <a:bodyPr vert="horz">
            <a:normAutofit/>
          </a:bodyPr>
          <a:lstStyle/>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香港國安法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頒布以後，香港特區是否已完成了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基本法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規定的維護國家安全的責任？</a:t>
            </a:r>
            <a:endParaRPr lang="en-US" altLang="zh-TW" sz="3200"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a:t>
            </a:r>
          </a:p>
          <a:p>
            <a:r>
              <a:rPr lang="en-US" altLang="zh-TW" sz="3200" dirty="0">
                <a:latin typeface="標楷體" panose="03000509000000000000" pitchFamily="65" charset="-120"/>
                <a:ea typeface="標楷體" panose="03000509000000000000" pitchFamily="65" charset="-12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條要求特區自行立法禁止的行為與活動，有哪些是</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香港國安法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未有明確列入的？</a:t>
            </a:r>
            <a:endParaRPr lang="en-US" altLang="zh-HK"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__________________________________________________</a:t>
            </a:r>
          </a:p>
          <a:p>
            <a:pPr defTabSz="457200" eaLnBrk="0" fontAlgn="base" hangingPunct="0">
              <a:lnSpc>
                <a:spcPct val="100000"/>
              </a:lnSpc>
              <a:spcBef>
                <a:spcPct val="20000"/>
              </a:spcBef>
              <a:spcAft>
                <a:spcPct val="0"/>
              </a:spcAft>
              <a:tabLst>
                <a:tab pos="266700" algn="l"/>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特區政府在什麼時候會展開</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基本法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條的</a:t>
            </a:r>
            <a:r>
              <a:rPr lang="zh-TW" altLang="en-US" sz="3200" dirty="0">
                <a:latin typeface="標楷體" panose="03000509000000000000" pitchFamily="65" charset="-120"/>
                <a:ea typeface="標楷體" panose="03000509000000000000" pitchFamily="65" charset="-120"/>
              </a:rPr>
              <a:t>立法工作</a:t>
            </a:r>
            <a:r>
              <a:rPr lang="zh-TW" altLang="en-US" sz="3200" kern="100" dirty="0">
                <a:latin typeface="Times New Roman" panose="02020603050405020304" pitchFamily="18" charset="0"/>
                <a:ea typeface="標楷體" panose="03000509000000000000" pitchFamily="65" charset="-120"/>
              </a:rPr>
              <a:t>？</a:t>
            </a:r>
            <a:endParaRPr lang="en-US" altLang="zh-TW" sz="3200" kern="100" dirty="0">
              <a:latin typeface="Times New Roman" panose="02020603050405020304" pitchFamily="18" charset="0"/>
              <a:ea typeface="標楷體" panose="03000509000000000000" pitchFamily="65" charset="-120"/>
            </a:endParaRPr>
          </a:p>
          <a:p>
            <a:pPr marL="0" indent="0" defTabSz="457200" eaLnBrk="0" fontAlgn="base" hangingPunct="0">
              <a:lnSpc>
                <a:spcPct val="100000"/>
              </a:lnSpc>
              <a:spcBef>
                <a:spcPct val="20000"/>
              </a:spcBef>
              <a:spcAft>
                <a:spcPct val="0"/>
              </a:spcAft>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rPr>
              <a:t>__________________________________________________</a:t>
            </a:r>
          </a:p>
          <a:p>
            <a:pPr marL="0" indent="0" defTabSz="457200" eaLnBrk="0" fontAlgn="base" hangingPunct="0">
              <a:lnSpc>
                <a:spcPct val="100000"/>
              </a:lnSpc>
              <a:spcBef>
                <a:spcPct val="20000"/>
              </a:spcBef>
              <a:spcAft>
                <a:spcPct val="0"/>
              </a:spcAft>
              <a:buNone/>
              <a:tabLst>
                <a:tab pos="266700" algn="l"/>
              </a:tabLst>
              <a:defRPr/>
            </a:pPr>
            <a:endParaRPr kumimoji="0" lang="en-US" altLang="zh-TW" sz="3200" b="0" i="0" u="sng" strike="noStrike" kern="100" cap="none" spc="0" normalizeH="0" baseline="0" noProof="0" dirty="0">
              <a:ln>
                <a:noFill/>
              </a:ln>
              <a:effectLst/>
              <a:uLnTx/>
              <a:uFillTx/>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995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48574" y="1500996"/>
            <a:ext cx="11352362" cy="5220479"/>
          </a:xfrm>
        </p:spPr>
        <p:txBody>
          <a:bodyPr vert="horz">
            <a:noAutofit/>
          </a:bodyPr>
          <a:lstStyle/>
          <a:p>
            <a:pPr marL="0" indent="0" algn="ctr">
              <a:buNone/>
            </a:pPr>
            <a:r>
              <a:rPr lang="zh-TW" altLang="zh-HK" sz="3000" kern="100" dirty="0">
                <a:effectLst/>
                <a:latin typeface="Times New Roman" panose="02020603050405020304" pitchFamily="18" charset="0"/>
                <a:ea typeface="標楷體" panose="03000509000000000000" pitchFamily="65" charset="-120"/>
              </a:rPr>
              <a:t>教育局通告第</a:t>
            </a:r>
            <a:r>
              <a:rPr lang="en-US" altLang="zh-HK" sz="3000" kern="100" dirty="0">
                <a:effectLst/>
                <a:latin typeface="Times New Roman" panose="02020603050405020304" pitchFamily="18" charset="0"/>
                <a:ea typeface="標楷體" panose="03000509000000000000" pitchFamily="65" charset="-120"/>
              </a:rPr>
              <a:t> 3/2021 </a:t>
            </a:r>
            <a:r>
              <a:rPr lang="zh-TW" altLang="zh-HK" sz="3000" kern="100" dirty="0">
                <a:effectLst/>
                <a:latin typeface="Times New Roman" panose="02020603050405020304" pitchFamily="18" charset="0"/>
                <a:ea typeface="標楷體" panose="03000509000000000000" pitchFamily="65" charset="-120"/>
              </a:rPr>
              <a:t>號</a:t>
            </a:r>
            <a:endParaRPr lang="zh-TW" altLang="zh-HK" sz="3000" kern="100" dirty="0">
              <a:effectLst/>
              <a:latin typeface="Times New Roman" panose="02020603050405020304" pitchFamily="18" charset="0"/>
              <a:ea typeface="SimSun" panose="02010600030101010101" pitchFamily="2" charset="-122"/>
            </a:endParaRPr>
          </a:p>
          <a:p>
            <a:pPr marL="0" indent="0" algn="ctr">
              <a:spcAft>
                <a:spcPts val="600"/>
              </a:spcAft>
              <a:buNone/>
            </a:pPr>
            <a:r>
              <a:rPr lang="zh-TW" altLang="zh-HK" sz="3000" b="1" kern="100" dirty="0">
                <a:effectLst/>
                <a:latin typeface="Times New Roman" panose="02020603050405020304" pitchFamily="18" charset="0"/>
                <a:ea typeface="標楷體" panose="03000509000000000000" pitchFamily="65" charset="-120"/>
              </a:rPr>
              <a:t>國家安全：維護安全學習環境 培育良好公民</a:t>
            </a:r>
            <a:endParaRPr lang="zh-TW" altLang="zh-HK" sz="3000" kern="100" dirty="0">
              <a:effectLst/>
              <a:latin typeface="Times New Roman" panose="02020603050405020304" pitchFamily="18" charset="0"/>
              <a:ea typeface="SimSun" panose="02010600030101010101" pitchFamily="2" charset="-122"/>
            </a:endParaRPr>
          </a:p>
          <a:p>
            <a:pPr marL="0" indent="0">
              <a:buNone/>
            </a:pPr>
            <a:r>
              <a:rPr lang="zh-TW" altLang="zh-HK" sz="3000" kern="100" dirty="0">
                <a:effectLst/>
                <a:latin typeface="Times New Roman" panose="02020603050405020304" pitchFamily="18" charset="0"/>
                <a:ea typeface="標楷體" panose="03000509000000000000" pitchFamily="65" charset="-120"/>
              </a:rPr>
              <a:t>根據《香港國安法》第二章第十條指出，「</a:t>
            </a:r>
            <a:r>
              <a:rPr lang="zh-TW" altLang="zh-HK" sz="3000" b="1" kern="100" dirty="0">
                <a:effectLst/>
                <a:latin typeface="Times New Roman" panose="02020603050405020304" pitchFamily="18" charset="0"/>
                <a:ea typeface="標楷體" panose="03000509000000000000" pitchFamily="65" charset="-120"/>
              </a:rPr>
              <a:t>香港特別行政區應當通過學校、社會團體、媒體、網路等開展國家安全教育，提高香港特別行政區居民的國家安全意識和守法意識</a:t>
            </a:r>
            <a:r>
              <a:rPr lang="zh-TW" altLang="zh-HK" sz="3000" kern="100" dirty="0">
                <a:effectLst/>
                <a:latin typeface="Times New Roman" panose="02020603050405020304" pitchFamily="18" charset="0"/>
                <a:ea typeface="標楷體" panose="03000509000000000000" pitchFamily="65" charset="-120"/>
              </a:rPr>
              <a:t>」。</a:t>
            </a:r>
            <a:endParaRPr lang="zh-TW" altLang="zh-HK" sz="3000" kern="100" dirty="0">
              <a:effectLst/>
              <a:latin typeface="Times New Roman" panose="02020603050405020304" pitchFamily="18" charset="0"/>
              <a:ea typeface="SimSun" panose="02010600030101010101" pitchFamily="2" charset="-122"/>
            </a:endParaRPr>
          </a:p>
          <a:p>
            <a:pPr marL="0" indent="0">
              <a:buNone/>
            </a:pPr>
            <a:r>
              <a:rPr lang="zh-TW" altLang="zh-HK" sz="3000" kern="100" dirty="0">
                <a:effectLst/>
                <a:latin typeface="Times New Roman" panose="02020603050405020304" pitchFamily="18" charset="0"/>
                <a:ea typeface="標楷體" panose="03000509000000000000" pitchFamily="65" charset="-120"/>
              </a:rPr>
              <a:t>《香港國安法》已納入《基本法》的附件三，並由香港特區政府刊憲公布，在香港特區實施。所以，教育局正更新課程文件／指引，在中小學階段幫助學校推動國家安全教育，讓學生正確地認識《香港國安法》的立法背景及訊息，其重要性及意義，以及國家安全所涵蓋的重要理念。不同科目正檢視如何將涉及國家安全不同範疇的</a:t>
            </a:r>
            <a:endParaRPr lang="en-US" altLang="zh-TW" sz="3000" kern="100" dirty="0">
              <a:effectLst/>
              <a:latin typeface="Times New Roman" panose="02020603050405020304" pitchFamily="18" charset="0"/>
              <a:ea typeface="標楷體" panose="03000509000000000000" pitchFamily="65" charset="-120"/>
            </a:endParaRPr>
          </a:p>
          <a:p>
            <a:pPr marL="0" indent="0" algn="r">
              <a:buNone/>
            </a:pPr>
            <a:r>
              <a:rPr lang="zh-TW" altLang="en-US" sz="3000" kern="100" dirty="0">
                <a:effectLst/>
                <a:latin typeface="Times New Roman" panose="02020603050405020304" pitchFamily="18" charset="0"/>
                <a:ea typeface="標楷體" panose="03000509000000000000" pitchFamily="65" charset="-120"/>
              </a:rPr>
              <a:t>（下頁續）</a:t>
            </a:r>
            <a:endParaRPr lang="zh-TW" altLang="zh-HK" sz="3000" kern="100" dirty="0">
              <a:effectLst/>
              <a:latin typeface="Times New Roman" panose="02020603050405020304" pitchFamily="18" charset="0"/>
              <a:ea typeface="SimSun" panose="02010600030101010101" pitchFamily="2" charset="-122"/>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48574" y="136525"/>
            <a:ext cx="11352361" cy="1207698"/>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a:t>
            </a:r>
            <a:r>
              <a:rPr lang="en-US" altLang="zh-TW" sz="4000" b="1" dirty="0">
                <a:latin typeface="標楷體" panose="03000509000000000000" pitchFamily="65" charset="-120"/>
                <a:ea typeface="標楷體" panose="03000509000000000000" pitchFamily="65" charset="-120"/>
              </a:rPr>
              <a:t>5.2 </a:t>
            </a:r>
            <a:r>
              <a:rPr lang="zh-TW" altLang="en-US" sz="4000" b="1" dirty="0">
                <a:latin typeface="標楷體" panose="03000509000000000000" pitchFamily="65" charset="-120"/>
                <a:ea typeface="標楷體" panose="03000509000000000000" pitchFamily="65" charset="-120"/>
              </a:rPr>
              <a:t>文化與教育方面：國家安全教育</a:t>
            </a:r>
            <a:endParaRPr lang="zh-HK" altLang="en-US" sz="4000"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163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448574" y="1500996"/>
            <a:ext cx="11352362" cy="5220479"/>
          </a:xfrm>
        </p:spPr>
        <p:txBody>
          <a:bodyPr vert="horz">
            <a:noAutofit/>
          </a:bodyPr>
          <a:lstStyle/>
          <a:p>
            <a:pPr marL="0" indent="0">
              <a:buNone/>
            </a:pPr>
            <a:r>
              <a:rPr lang="zh-TW" altLang="en-US" sz="3000" kern="100" dirty="0">
                <a:latin typeface="Times New Roman" panose="02020603050405020304" pitchFamily="18" charset="0"/>
                <a:ea typeface="標楷體" panose="03000509000000000000" pitchFamily="65" charset="-120"/>
              </a:rPr>
              <a:t>（續上頁）</a:t>
            </a:r>
            <a:endParaRPr lang="en-US" altLang="zh-TW" sz="3000" kern="100" dirty="0">
              <a:latin typeface="Times New Roman" panose="02020603050405020304" pitchFamily="18" charset="0"/>
              <a:ea typeface="標楷體" panose="03000509000000000000" pitchFamily="65" charset="-120"/>
            </a:endParaRPr>
          </a:p>
          <a:p>
            <a:pPr marL="0" indent="0">
              <a:buNone/>
            </a:pPr>
            <a:r>
              <a:rPr lang="zh-TW" altLang="en-US" sz="3200" kern="100" dirty="0">
                <a:latin typeface="Times New Roman" panose="02020603050405020304" pitchFamily="18" charset="0"/>
                <a:ea typeface="標楷體" panose="03000509000000000000" pitchFamily="65" charset="-120"/>
              </a:rPr>
              <a:t>內容自然連繫其學科課程的內容，讓學校按學生的認知能力，加強學生國家安全的觀念，培養學生成為具國家觀念、尊重法治、守法的良好國民，共同維護國家的安全。</a:t>
            </a:r>
          </a:p>
          <a:p>
            <a:pPr marL="0" indent="0">
              <a:buNone/>
            </a:pPr>
            <a:r>
              <a:rPr lang="zh-TW" altLang="en-US" sz="3200" kern="100" dirty="0">
                <a:latin typeface="Times New Roman" panose="02020603050405020304" pitchFamily="18" charset="0"/>
                <a:ea typeface="標楷體" panose="03000509000000000000" pitchFamily="65" charset="-120"/>
              </a:rPr>
              <a:t>現時，</a:t>
            </a:r>
            <a:r>
              <a:rPr lang="en-US" altLang="zh-TW" sz="3200" kern="100" dirty="0">
                <a:latin typeface="Times New Roman" panose="02020603050405020304" pitchFamily="18" charset="0"/>
                <a:ea typeface="標楷體" panose="03000509000000000000" pitchFamily="65" charset="-120"/>
              </a:rPr>
              <a:t>《</a:t>
            </a:r>
            <a:r>
              <a:rPr lang="zh-TW" altLang="en-US" sz="3200" kern="100" dirty="0">
                <a:latin typeface="Times New Roman" panose="02020603050405020304" pitchFamily="18" charset="0"/>
                <a:ea typeface="標楷體" panose="03000509000000000000" pitchFamily="65" charset="-120"/>
              </a:rPr>
              <a:t>憲法</a:t>
            </a:r>
            <a:r>
              <a:rPr lang="en-US" altLang="zh-TW" sz="3200" kern="100" dirty="0">
                <a:latin typeface="Times New Roman" panose="02020603050405020304" pitchFamily="18" charset="0"/>
                <a:ea typeface="標楷體" panose="03000509000000000000" pitchFamily="65" charset="-120"/>
              </a:rPr>
              <a:t>》</a:t>
            </a:r>
            <a:r>
              <a:rPr lang="zh-TW" altLang="en-US" sz="3200" kern="100" dirty="0">
                <a:latin typeface="Times New Roman" panose="02020603050405020304" pitchFamily="18" charset="0"/>
                <a:ea typeface="標楷體" panose="03000509000000000000" pitchFamily="65" charset="-120"/>
              </a:rPr>
              <a:t>及</a:t>
            </a:r>
            <a:r>
              <a:rPr lang="en-US" altLang="zh-TW" sz="3200" kern="100" dirty="0">
                <a:latin typeface="Times New Roman" panose="02020603050405020304" pitchFamily="18" charset="0"/>
                <a:ea typeface="標楷體" panose="03000509000000000000" pitchFamily="65" charset="-120"/>
              </a:rPr>
              <a:t>《</a:t>
            </a:r>
            <a:r>
              <a:rPr lang="zh-TW" altLang="en-US" sz="3200" kern="100" dirty="0">
                <a:latin typeface="Times New Roman" panose="02020603050405020304" pitchFamily="18" charset="0"/>
                <a:ea typeface="標楷體" panose="03000509000000000000" pitchFamily="65" charset="-120"/>
              </a:rPr>
              <a:t>基本法</a:t>
            </a:r>
            <a:r>
              <a:rPr lang="en-US" altLang="zh-TW" sz="3200" kern="100" dirty="0">
                <a:latin typeface="Times New Roman" panose="02020603050405020304" pitchFamily="18" charset="0"/>
                <a:ea typeface="標楷體" panose="03000509000000000000" pitchFamily="65" charset="-120"/>
              </a:rPr>
              <a:t>》</a:t>
            </a:r>
            <a:r>
              <a:rPr lang="zh-TW" altLang="en-US" sz="3200" kern="100" dirty="0">
                <a:latin typeface="Times New Roman" panose="02020603050405020304" pitchFamily="18" charset="0"/>
                <a:ea typeface="標楷體" panose="03000509000000000000" pitchFamily="65" charset="-120"/>
              </a:rPr>
              <a:t>教育在香港並非以獨立科目形式推行，而是透過以「多重進路、互相配合」的方式，在課堂內、外持續推動，包括透過不同科目和價值觀教育（包括德育、公民及國民教育）的課題，以及藉學生活動、內地交流及姊妹學校計劃等，讓學生全方位認識與國情相關的學習元素，培養國家觀念。</a:t>
            </a:r>
          </a:p>
          <a:p>
            <a:pPr marL="0" indent="0">
              <a:buNone/>
            </a:pPr>
            <a:endParaRPr lang="en-US" altLang="zh-TW" sz="3000" kern="100" dirty="0">
              <a:latin typeface="Times New Roman" panose="02020603050405020304" pitchFamily="18" charset="0"/>
              <a:ea typeface="標楷體" panose="03000509000000000000" pitchFamily="65" charset="-120"/>
            </a:endParaRPr>
          </a:p>
          <a:p>
            <a:pPr marL="0" indent="0">
              <a:buNone/>
            </a:pPr>
            <a:endParaRPr lang="zh-TW" altLang="zh-HK" sz="3000" kern="100" dirty="0">
              <a:effectLst/>
              <a:latin typeface="Times New Roman" panose="02020603050405020304" pitchFamily="18" charset="0"/>
              <a:ea typeface="SimSun" panose="02010600030101010101" pitchFamily="2" charset="-122"/>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448574" y="136525"/>
            <a:ext cx="11352361" cy="1207698"/>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a:t>
            </a:r>
            <a:r>
              <a:rPr lang="en-US" altLang="zh-TW" sz="4000" b="1" dirty="0">
                <a:latin typeface="標楷體" panose="03000509000000000000" pitchFamily="65" charset="-120"/>
                <a:ea typeface="標楷體" panose="03000509000000000000" pitchFamily="65" charset="-120"/>
              </a:rPr>
              <a:t>5.2 </a:t>
            </a:r>
            <a:r>
              <a:rPr lang="zh-TW" altLang="en-US" sz="4000" b="1" dirty="0">
                <a:latin typeface="標楷體" panose="03000509000000000000" pitchFamily="65" charset="-120"/>
                <a:ea typeface="標楷體" panose="03000509000000000000" pitchFamily="65" charset="-120"/>
              </a:rPr>
              <a:t>文化與教育方面：國家安全教育</a:t>
            </a:r>
            <a:endParaRPr lang="zh-HK" altLang="en-US" sz="4000" b="1"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0397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a:t>
            </a:r>
            <a:r>
              <a:rPr lang="zh-TW" altLang="en-US" sz="4000" b="1" dirty="0">
                <a:latin typeface="標楷體" panose="03000509000000000000" pitchFamily="65" charset="-120"/>
                <a:ea typeface="標楷體" panose="03000509000000000000" pitchFamily="65" charset="-120"/>
              </a:rPr>
              <a:t> </a:t>
            </a:r>
            <a:r>
              <a:rPr lang="en-US" altLang="zh-TW" sz="4000" b="1" dirty="0">
                <a:latin typeface="標楷體" panose="03000509000000000000" pitchFamily="65" charset="-120"/>
                <a:ea typeface="標楷體" panose="03000509000000000000" pitchFamily="65" charset="-120"/>
              </a:rPr>
              <a:t>5.2  </a:t>
            </a:r>
            <a:r>
              <a:rPr lang="zh-TW" altLang="en-US" sz="4000" b="1" dirty="0">
                <a:latin typeface="標楷體" panose="03000509000000000000" pitchFamily="65" charset="-120"/>
                <a:ea typeface="標楷體" panose="03000509000000000000" pitchFamily="65" charset="-120"/>
              </a:rPr>
              <a:t>文化與教育方面：國家安全教育</a:t>
            </a:r>
            <a:endParaRPr lang="zh-HK" altLang="en-US" sz="40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1825625"/>
            <a:ext cx="10646434" cy="4351338"/>
          </a:xfrm>
        </p:spPr>
        <p:txBody>
          <a:bodyPr vert="horz">
            <a:normAutofit/>
          </a:bodyPr>
          <a:lstStyle/>
          <a:p>
            <a:r>
              <a:rPr lang="zh-TW" altLang="en-US" sz="3200" dirty="0">
                <a:latin typeface="標楷體" panose="03000509000000000000" pitchFamily="65" charset="-120"/>
                <a:ea typeface="標楷體" panose="03000509000000000000" pitchFamily="65" charset="-120"/>
              </a:rPr>
              <a:t>從上面通告可見，教育局正要求學校從兩方面進行國家安全教育，首先是正確地認識</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香港國安法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。認識</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香港國安法</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的哪些方面呢？</a:t>
            </a:r>
            <a:endParaRPr lang="en-US" altLang="zh-TW" sz="3200"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a:t>
            </a:r>
          </a:p>
          <a:p>
            <a:r>
              <a:rPr lang="zh-TW" altLang="en-US" sz="3200" dirty="0">
                <a:latin typeface="標楷體" panose="03000509000000000000" pitchFamily="65" charset="-120"/>
                <a:ea typeface="標楷體" panose="03000509000000000000" pitchFamily="65" charset="-120"/>
              </a:rPr>
              <a:t>承上題。另一方面是加強學生國家安全的觀念，這包括什麼</a:t>
            </a:r>
            <a:r>
              <a:rPr lang="zh-TW" altLang="en-US" sz="32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HK" sz="3200" dirty="0">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__________________________________________________</a:t>
            </a:r>
          </a:p>
          <a:p>
            <a:pPr marL="0" indent="0" defTabSz="457200" eaLnBrk="0" fontAlgn="base" hangingPunct="0">
              <a:lnSpc>
                <a:spcPct val="100000"/>
              </a:lnSpc>
              <a:spcBef>
                <a:spcPct val="20000"/>
              </a:spcBef>
              <a:spcAft>
                <a:spcPct val="0"/>
              </a:spcAft>
              <a:buNone/>
              <a:tabLst>
                <a:tab pos="266700" algn="l"/>
              </a:tabLst>
              <a:defRPr/>
            </a:pPr>
            <a:endParaRPr kumimoji="0" lang="en-US" altLang="zh-TW" sz="3200" b="0" i="0" u="sng" strike="noStrike" kern="1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1718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圖片 5" descr="一張含有 文字, 白板 的圖片&#10;&#10;自動產生的描述">
            <a:extLst>
              <a:ext uri="{FF2B5EF4-FFF2-40B4-BE49-F238E27FC236}">
                <a16:creationId xmlns:a16="http://schemas.microsoft.com/office/drawing/2014/main" id="{C7EAFDF0-35F2-4048-BAC6-9AA7BA42E85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50825"/>
            <a:ext cx="12192000" cy="6858000"/>
          </a:xfrm>
          <a:prstGeom prst="rect">
            <a:avLst/>
          </a:prstGeom>
        </p:spPr>
      </p:pic>
      <p:sp useBgFill="1">
        <p:nvSpPr>
          <p:cNvPr id="20" name="Freeform: Shape 1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1030960" y="716577"/>
            <a:ext cx="4775162" cy="1339382"/>
          </a:xfrm>
        </p:spPr>
        <p:txBody>
          <a:bodyPr vert="horz" lIns="91440" tIns="45720" rIns="91440" bIns="45720" rtlCol="0" anchor="ctr">
            <a:normAutofit/>
          </a:bodyPr>
          <a:lstStyle/>
          <a:p>
            <a:pPr algn="ctr"/>
            <a:r>
              <a:rPr lang="en-US" altLang="zh-TW" sz="3000" dirty="0">
                <a:latin typeface="標楷體" panose="03000509000000000000" pitchFamily="65" charset="-120"/>
                <a:ea typeface="標楷體" panose="03000509000000000000" pitchFamily="65" charset="-120"/>
              </a:rPr>
              <a:t> </a:t>
            </a:r>
            <a:r>
              <a:rPr lang="en-US" altLang="zh-TW" sz="3000" b="1" dirty="0">
                <a:latin typeface="標楷體" panose="03000509000000000000" pitchFamily="65" charset="-120"/>
                <a:ea typeface="標楷體" panose="03000509000000000000" pitchFamily="65" charset="-120"/>
              </a:rPr>
              <a:t> 5.2  </a:t>
            </a:r>
            <a:r>
              <a:rPr lang="zh-TW" altLang="en-US" sz="3000" b="1" dirty="0">
                <a:latin typeface="標楷體" panose="03000509000000000000" pitchFamily="65" charset="-120"/>
                <a:ea typeface="標楷體" panose="03000509000000000000" pitchFamily="65" charset="-120"/>
              </a:rPr>
              <a:t>文化與教育方面：國家安全教育</a:t>
            </a:r>
            <a:endParaRPr lang="en-US" altLang="zh-HK" sz="3000" b="1" dirty="0">
              <a:latin typeface="標楷體" panose="03000509000000000000" pitchFamily="65" charset="-120"/>
              <a:ea typeface="標楷體" panose="03000509000000000000" pitchFamily="65" charset="-120"/>
            </a:endParaRPr>
          </a:p>
        </p:txBody>
      </p:sp>
      <p:sp>
        <p:nvSpPr>
          <p:cNvPr id="21"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1189318" y="1849120"/>
            <a:ext cx="4551081" cy="4274247"/>
          </a:xfrm>
        </p:spPr>
        <p:txBody>
          <a:bodyPr vert="horz" lIns="91440" tIns="45720" rIns="91440" bIns="45720" rtlCol="0" anchor="ctr">
            <a:normAutofit/>
          </a:bodyPr>
          <a:lstStyle/>
          <a:p>
            <a:pPr marL="0">
              <a:spcBef>
                <a:spcPts val="1200"/>
              </a:spcBef>
              <a:spcAft>
                <a:spcPts val="1200"/>
              </a:spcAft>
            </a:pPr>
            <a:r>
              <a:rPr lang="zh-TW" altLang="en-US" sz="2000" b="1" dirty="0">
                <a:effectLst/>
                <a:latin typeface="標楷體" panose="03000509000000000000" pitchFamily="65" charset="-120"/>
                <a:ea typeface="標楷體" panose="03000509000000000000" pitchFamily="65" charset="-120"/>
              </a:rPr>
              <a:t>公民與社會發展科課程及評估指引</a:t>
            </a:r>
            <a:r>
              <a:rPr lang="en-US" altLang="zh-HK" sz="2000" b="1" dirty="0">
                <a:effectLst/>
                <a:latin typeface="標楷體" panose="03000509000000000000" pitchFamily="65" charset="-120"/>
                <a:ea typeface="標楷體" panose="03000509000000000000" pitchFamily="65" charset="-120"/>
              </a:rPr>
              <a:t>(</a:t>
            </a:r>
            <a:r>
              <a:rPr lang="zh-TW" altLang="en-US" sz="2000" b="1" dirty="0">
                <a:effectLst/>
                <a:latin typeface="標楷體" panose="03000509000000000000" pitchFamily="65" charset="-120"/>
                <a:ea typeface="標楷體" panose="03000509000000000000" pitchFamily="65" charset="-120"/>
              </a:rPr>
              <a:t>中四至中六</a:t>
            </a:r>
            <a:r>
              <a:rPr lang="en-US" altLang="zh-HK" sz="2000" b="1" dirty="0">
                <a:effectLst/>
                <a:latin typeface="標楷體" panose="03000509000000000000" pitchFamily="65" charset="-120"/>
                <a:ea typeface="標楷體" panose="03000509000000000000" pitchFamily="65" charset="-120"/>
              </a:rPr>
              <a:t>)2021</a:t>
            </a:r>
            <a:endParaRPr lang="en-US" altLang="zh-TW" sz="2000" dirty="0">
              <a:effectLst/>
              <a:latin typeface="標楷體" panose="03000509000000000000" pitchFamily="65" charset="-120"/>
              <a:ea typeface="標楷體" panose="03000509000000000000" pitchFamily="65" charset="-120"/>
            </a:endParaRPr>
          </a:p>
          <a:p>
            <a:pPr marL="0">
              <a:spcBef>
                <a:spcPts val="1200"/>
              </a:spcBef>
              <a:spcAft>
                <a:spcPts val="1200"/>
              </a:spcAft>
            </a:pPr>
            <a:r>
              <a:rPr lang="en-US" altLang="zh-HK" sz="2000" dirty="0">
                <a:effectLst/>
                <a:latin typeface="標楷體" panose="03000509000000000000" pitchFamily="65" charset="-120"/>
                <a:ea typeface="標楷體" panose="03000509000000000000" pitchFamily="65" charset="-120"/>
              </a:rPr>
              <a:t>2.2 </a:t>
            </a:r>
            <a:r>
              <a:rPr lang="zh-TW" altLang="en-US" sz="2000" dirty="0">
                <a:effectLst/>
                <a:latin typeface="標楷體" panose="03000509000000000000" pitchFamily="65" charset="-120"/>
                <a:ea typeface="標楷體" panose="03000509000000000000" pitchFamily="65" charset="-120"/>
              </a:rPr>
              <a:t>課程架構綜覽</a:t>
            </a:r>
          </a:p>
          <a:p>
            <a:pPr marL="0">
              <a:spcBef>
                <a:spcPts val="1200"/>
              </a:spcBef>
              <a:spcAft>
                <a:spcPts val="1200"/>
              </a:spcAft>
            </a:pPr>
            <a:r>
              <a:rPr lang="zh-TW" altLang="en-US" sz="2000" dirty="0">
                <a:effectLst/>
                <a:latin typeface="標楷體" panose="03000509000000000000" pitchFamily="65" charset="-120"/>
                <a:ea typeface="標楷體" panose="03000509000000000000" pitchFamily="65" charset="-120"/>
              </a:rPr>
              <a:t>公民與社會發展科的課程由「</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一國兩制</a:t>
            </a:r>
            <a:r>
              <a:rPr lang="en-US" altLang="zh-TW" sz="2000" dirty="0">
                <a:effectLst/>
                <a:latin typeface="標楷體" panose="03000509000000000000" pitchFamily="65" charset="-120"/>
                <a:ea typeface="標楷體" panose="03000509000000000000" pitchFamily="65" charset="-120"/>
              </a:rPr>
              <a:t>』</a:t>
            </a:r>
            <a:r>
              <a:rPr lang="zh-TW" altLang="en-US" sz="2000" dirty="0">
                <a:effectLst/>
                <a:latin typeface="標楷體" panose="03000509000000000000" pitchFamily="65" charset="-120"/>
                <a:ea typeface="標楷體" panose="03000509000000000000" pitchFamily="65" charset="-120"/>
              </a:rPr>
              <a:t>下的香港」、「改革開放以來的國家」及「互聯相依的當代世界」三個主題組成，為學生提供探討相關課題的平台，讓他們更清晰地了解社會、國家和當代世界的情況。內地考察同樣屬於公民與社會發展科課程的組成部分，學生應該參與。</a:t>
            </a:r>
          </a:p>
          <a:p>
            <a:pPr marL="0" fontAlgn="base">
              <a:spcBef>
                <a:spcPct val="20000"/>
              </a:spcBef>
              <a:spcAft>
                <a:spcPct val="0"/>
              </a:spcAft>
              <a:tabLst>
                <a:tab pos="266700" algn="l"/>
              </a:tabLst>
              <a:defRPr/>
            </a:pPr>
            <a:endParaRPr kumimoji="0" lang="en-US" altLang="zh-TW" sz="1600" b="0" i="0" u="sng" strike="noStrike"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0E6A508-BB07-4B8A-901D-15D03AC66BA5}" type="slidenum">
              <a:rPr lang="en-US" altLang="zh-HK" sz="1000">
                <a:solidFill>
                  <a:srgbClr val="FFFFFF"/>
                </a:solidFill>
                <a:latin typeface="Calibri" panose="020F0502020204030204"/>
              </a:rPr>
              <a:pPr>
                <a:spcAft>
                  <a:spcPts val="600"/>
                </a:spcAft>
                <a:defRPr/>
              </a:pPr>
              <a:t>48</a:t>
            </a:fld>
            <a:endParaRPr lang="en-US" altLang="zh-HK" sz="1000">
              <a:solidFill>
                <a:srgbClr val="FFFFFF"/>
              </a:solidFill>
              <a:latin typeface="Calibri" panose="020F0502020204030204"/>
            </a:endParaRPr>
          </a:p>
        </p:txBody>
      </p:sp>
    </p:spTree>
    <p:extLst>
      <p:ext uri="{BB962C8B-B14F-4D97-AF65-F5344CB8AC3E}">
        <p14:creationId xmlns:p14="http://schemas.microsoft.com/office/powerpoint/2010/main" val="8812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en-US" altLang="zh-TW" sz="4000" dirty="0">
                <a:latin typeface="標楷體" panose="03000509000000000000" pitchFamily="65" charset="-120"/>
                <a:ea typeface="標楷體" panose="03000509000000000000" pitchFamily="65" charset="-120"/>
              </a:rPr>
              <a:t> </a:t>
            </a:r>
            <a:r>
              <a:rPr lang="zh-TW" altLang="en-US" sz="4000" dirty="0">
                <a:latin typeface="標楷體" panose="03000509000000000000" pitchFamily="65" charset="-120"/>
                <a:ea typeface="標楷體" panose="03000509000000000000" pitchFamily="65" charset="-120"/>
              </a:rPr>
              <a:t> </a:t>
            </a:r>
            <a:r>
              <a:rPr lang="en-US" altLang="zh-TW" sz="4000" dirty="0">
                <a:latin typeface="標楷體" panose="03000509000000000000" pitchFamily="65" charset="-120"/>
                <a:ea typeface="標楷體" panose="03000509000000000000" pitchFamily="65" charset="-120"/>
              </a:rPr>
              <a:t>5.2  </a:t>
            </a:r>
            <a:r>
              <a:rPr lang="zh-TW" altLang="en-US" sz="4000" dirty="0">
                <a:latin typeface="標楷體" panose="03000509000000000000" pitchFamily="65" charset="-120"/>
                <a:ea typeface="標楷體" panose="03000509000000000000" pitchFamily="65" charset="-120"/>
              </a:rPr>
              <a:t>文化與教育方面：國家安全教育</a:t>
            </a:r>
            <a:endParaRPr lang="zh-HK" alt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1825625"/>
            <a:ext cx="10646434" cy="4351338"/>
          </a:xfrm>
        </p:spPr>
        <p:txBody>
          <a:bodyPr vert="horz">
            <a:normAutofit lnSpcReduction="10000"/>
          </a:bodyPr>
          <a:lstStyle/>
          <a:p>
            <a:r>
              <a:rPr lang="zh-TW" altLang="en-US" sz="3200" dirty="0">
                <a:latin typeface="標楷體" panose="03000509000000000000" pitchFamily="65" charset="-120"/>
                <a:ea typeface="標楷體" panose="03000509000000000000" pitchFamily="65" charset="-120"/>
              </a:rPr>
              <a:t>教育局通告</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3/2021 </a:t>
            </a:r>
            <a:r>
              <a:rPr lang="zh-TW" altLang="en-US" sz="3200" dirty="0">
                <a:latin typeface="標楷體" panose="03000509000000000000" pitchFamily="65" charset="-120"/>
                <a:ea typeface="標楷體" panose="03000509000000000000" pitchFamily="65" charset="-120"/>
              </a:rPr>
              <a:t>號提出學校應透過不同科目和價值觀教育讓學生全方位認識與國情相關的學習元素，培養國家觀念。公民與社會發展科的課程，怎樣可以做到這要求？</a:t>
            </a:r>
            <a:endParaRPr lang="en-US" altLang="zh-TW" sz="3200" dirty="0">
              <a:latin typeface="標楷體" panose="03000509000000000000" pitchFamily="65" charset="-120"/>
              <a:ea typeface="標楷體" panose="03000509000000000000" pitchFamily="65" charset="-12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strike="noStrike" kern="1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__________________________________________________</a:t>
            </a: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綜合上面兩份文件，教育局在學校推展國家安全教育，以認識</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香港國安法</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為開始，但重點是透過不同學科和課程，讓學生全方位認識國情，從而培養國家觀念。為什麼教育局認為認識國情後學生就會培養國家觀念？</a:t>
            </a:r>
            <a:endParaRPr lang="en-US" altLang="zh-HK"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tab pos="266700" algn="l"/>
              </a:tabLst>
              <a:defRPr/>
            </a:pPr>
            <a:r>
              <a:rPr kumimoji="0" lang="en-US" altLang="zh-TW" sz="3200" b="0" i="0" u="sng"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__________________________________________________</a:t>
            </a:r>
          </a:p>
          <a:p>
            <a:pPr marL="0" indent="0" defTabSz="457200" eaLnBrk="0" fontAlgn="base" hangingPunct="0">
              <a:lnSpc>
                <a:spcPct val="100000"/>
              </a:lnSpc>
              <a:spcBef>
                <a:spcPct val="20000"/>
              </a:spcBef>
              <a:spcAft>
                <a:spcPct val="0"/>
              </a:spcAft>
              <a:buNone/>
              <a:tabLst>
                <a:tab pos="266700" algn="l"/>
              </a:tabLst>
              <a:defRPr/>
            </a:pPr>
            <a:endParaRPr kumimoji="0" lang="en-US" altLang="zh-TW" sz="3200" b="0" i="0" u="sng" strike="noStrike" kern="100" cap="none" spc="0" normalizeH="0" baseline="0" noProof="0" dirty="0">
              <a:ln>
                <a:noFill/>
              </a:ln>
              <a:effectLst/>
              <a:uLnTx/>
              <a:uFillTx/>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9719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6B7F3932-A6C8-41AA-9AD3-1B0350380DC6}"/>
              </a:ext>
            </a:extLst>
          </p:cNvPr>
          <p:cNvSpPr txBox="1">
            <a:spLocks/>
          </p:cNvSpPr>
          <p:nvPr/>
        </p:nvSpPr>
        <p:spPr>
          <a:xfrm>
            <a:off x="4826000" y="1055480"/>
            <a:ext cx="7071360" cy="1121434"/>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HK" altLang="en-US" dirty="0">
              <a:latin typeface="標楷體" panose="03000509000000000000" pitchFamily="65" charset="-120"/>
              <a:ea typeface="標楷體" panose="03000509000000000000" pitchFamily="65" charset="-120"/>
            </a:endParaRPr>
          </a:p>
        </p:txBody>
      </p:sp>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ltLang="zh-TW" sz="3800" dirty="0">
                <a:latin typeface="標楷體" panose="03000509000000000000" pitchFamily="65" charset="-120"/>
                <a:ea typeface="標楷體" panose="03000509000000000000" pitchFamily="65" charset="-120"/>
              </a:rPr>
              <a:t>1.1 </a:t>
            </a:r>
            <a:r>
              <a:rPr lang="zh-TW" altLang="en-US" sz="3800" dirty="0">
                <a:latin typeface="標楷體" panose="03000509000000000000" pitchFamily="65" charset="-120"/>
                <a:ea typeface="標楷體" panose="03000509000000000000" pitchFamily="65" charset="-120"/>
              </a:rPr>
              <a:t>國家安全概念的沿革（</a:t>
            </a:r>
            <a:r>
              <a:rPr lang="en-US" altLang="zh-TW" sz="3800" dirty="0">
                <a:latin typeface="標楷體" panose="03000509000000000000" pitchFamily="65" charset="-120"/>
                <a:ea typeface="標楷體" panose="03000509000000000000" pitchFamily="65" charset="-120"/>
              </a:rPr>
              <a:t>1</a:t>
            </a:r>
            <a:r>
              <a:rPr lang="zh-TW" altLang="en-US" sz="3800" dirty="0">
                <a:latin typeface="標楷體" panose="03000509000000000000" pitchFamily="65" charset="-120"/>
                <a:ea typeface="標楷體" panose="03000509000000000000" pitchFamily="65" charset="-120"/>
              </a:rPr>
              <a:t>）</a:t>
            </a:r>
            <a:endParaRPr lang="en-US" altLang="zh-HK" sz="3800"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a:xfrm>
            <a:off x="4965431" y="2438400"/>
            <a:ext cx="6931929" cy="4283075"/>
          </a:xfrm>
        </p:spPr>
        <p:txBody>
          <a:bodyPr vert="horz" lIns="91440" tIns="45720" rIns="91440" bIns="45720" rtlCol="0">
            <a:normAutofit/>
          </a:bodyPr>
          <a:lstStyle/>
          <a:p>
            <a:r>
              <a:rPr lang="zh-TW" altLang="en-US" sz="2400" dirty="0">
                <a:latin typeface="標楷體" panose="03000509000000000000" pitchFamily="65" charset="-120"/>
                <a:ea typeface="標楷體" panose="03000509000000000000" pitchFamily="65" charset="-120"/>
              </a:rPr>
              <a:t>國家安全的概念是改革開放總設計師</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鄧小平</a:t>
            </a:r>
            <a:r>
              <a:rPr lang="zh-TW" altLang="en-US" sz="2400" dirty="0">
                <a:latin typeface="標楷體" panose="03000509000000000000" pitchFamily="65" charset="-120"/>
                <a:ea typeface="標楷體" panose="03000509000000000000" pitchFamily="65" charset="-120"/>
              </a:rPr>
              <a:t>提出的，意思是保證一個國家的安全不僅是不受外國侵略，而且在國內也要穩定，要反對顛覆。</a:t>
            </a:r>
          </a:p>
          <a:p>
            <a:r>
              <a:rPr lang="zh-TW" altLang="en-US" sz="2400" dirty="0">
                <a:latin typeface="標楷體" panose="03000509000000000000" pitchFamily="65" charset="-120"/>
                <a:ea typeface="標楷體" panose="03000509000000000000" pitchFamily="65" charset="-120"/>
              </a:rPr>
              <a:t>國家的安全由以前的「戰爭與革命」發展成為「和平與發展」。這樣使得中國在國際地位上更加發達，強調了經濟戰略。</a:t>
            </a:r>
          </a:p>
          <a:p>
            <a:r>
              <a:rPr lang="en-US" altLang="zh-TW" sz="2400" dirty="0">
                <a:latin typeface="標楷體" panose="03000509000000000000" pitchFamily="65" charset="-120"/>
                <a:ea typeface="標楷體" panose="03000509000000000000" pitchFamily="65" charset="-120"/>
              </a:rPr>
              <a:t>2001</a:t>
            </a:r>
            <a:r>
              <a:rPr lang="zh-TW" altLang="en-US" sz="2400" dirty="0">
                <a:latin typeface="標楷體" panose="03000509000000000000" pitchFamily="65" charset="-120"/>
                <a:ea typeface="標楷體" panose="03000509000000000000" pitchFamily="65" charset="-120"/>
              </a:rPr>
              <a:t>年國家主席</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江澤民</a:t>
            </a:r>
            <a:r>
              <a:rPr lang="zh-TW" altLang="en-US" sz="2400" dirty="0">
                <a:latin typeface="標楷體" panose="03000509000000000000" pitchFamily="65" charset="-120"/>
                <a:ea typeface="標楷體" panose="03000509000000000000" pitchFamily="65" charset="-120"/>
              </a:rPr>
              <a:t>講話中提出：要頭腦清醒，居安思危，深刻認識新形勢，維護國家政治安全，經濟安全，國防安全的極端重要性，緊迫性。確保信息安全，金融安全和糧食、石油等戰略物資安全。</a:t>
            </a:r>
          </a:p>
          <a:p>
            <a:endParaRPr lang="en-US" altLang="zh-HK" sz="2000" dirty="0">
              <a:latin typeface="標楷體" panose="03000509000000000000" pitchFamily="65" charset="-120"/>
              <a:ea typeface="標楷體" panose="03000509000000000000" pitchFamily="65" charset="-120"/>
            </a:endParaRPr>
          </a:p>
        </p:txBody>
      </p:sp>
      <p:pic>
        <p:nvPicPr>
          <p:cNvPr id="6" name="圖片 5" descr="一張含有 個人, 男人, 室外, 直立的 的圖片&#10;&#10;自動產生的描述">
            <a:extLst>
              <a:ext uri="{FF2B5EF4-FFF2-40B4-BE49-F238E27FC236}">
                <a16:creationId xmlns:a16="http://schemas.microsoft.com/office/drawing/2014/main" id="{4287AE77-994F-4D3E-881D-95415563C151}"/>
              </a:ext>
            </a:extLst>
          </p:cNvPr>
          <p:cNvPicPr>
            <a:picLocks noChangeAspect="1"/>
          </p:cNvPicPr>
          <p:nvPr/>
        </p:nvPicPr>
        <p:blipFill rotWithShape="1">
          <a:blip r:embed="rId2">
            <a:extLst>
              <a:ext uri="{28A0092B-C50C-407E-A947-70E740481C1C}">
                <a14:useLocalDpi xmlns:a14="http://schemas.microsoft.com/office/drawing/2010/main" val="0"/>
              </a:ext>
            </a:extLst>
          </a:blip>
          <a:srcRect l="1497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17668"/>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5</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200730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D514B3-799C-4EFF-AE35-E5025A682356}"/>
              </a:ext>
            </a:extLst>
          </p:cNvPr>
          <p:cNvSpPr>
            <a:spLocks noGrp="1"/>
          </p:cNvSpPr>
          <p:nvPr>
            <p:ph type="title"/>
          </p:nvPr>
        </p:nvSpPr>
        <p:spPr>
          <a:solidFill>
            <a:schemeClr val="accent6">
              <a:lumMod val="40000"/>
              <a:lumOff val="60000"/>
            </a:schemeClr>
          </a:solidFill>
        </p:spPr>
        <p:txBody>
          <a:bodyPr/>
          <a:lstStyle/>
          <a:p>
            <a:pPr algn="ctr"/>
            <a:r>
              <a:rPr lang="zh-TW" altLang="en-US" dirty="0">
                <a:latin typeface="標楷體" panose="03000509000000000000" pitchFamily="65" charset="-120"/>
                <a:ea typeface="標楷體" panose="03000509000000000000" pitchFamily="65" charset="-120"/>
              </a:rPr>
              <a:t>認識國家安全 培養國家觀念（</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212D683E-D341-4353-B89B-8F908E6E3D19}"/>
              </a:ext>
            </a:extLst>
          </p:cNvPr>
          <p:cNvSpPr>
            <a:spLocks noGrp="1"/>
          </p:cNvSpPr>
          <p:nvPr>
            <p:ph type="body" orient="vert" idx="1"/>
          </p:nvPr>
        </p:nvSpPr>
        <p:spPr>
          <a:xfrm>
            <a:off x="838200" y="1897811"/>
            <a:ext cx="10515600" cy="4279152"/>
          </a:xfrm>
          <a:solidFill>
            <a:schemeClr val="accent6">
              <a:lumMod val="40000"/>
              <a:lumOff val="60000"/>
            </a:schemeClr>
          </a:solidFill>
        </p:spPr>
        <p:txBody>
          <a:bodyPr vert="horz"/>
          <a:lstStyle/>
          <a:p>
            <a:r>
              <a:rPr lang="zh-TW" altLang="en-US" sz="3200" dirty="0">
                <a:latin typeface="標楷體" panose="03000509000000000000" pitchFamily="65" charset="-120"/>
                <a:ea typeface="標楷體" panose="03000509000000000000" pitchFamily="65" charset="-120"/>
              </a:rPr>
              <a:t>世界各國都注重國家安全，除了在內部訂立不同的法例、設立不同的國安機構、制定不同的措施等來維護國家安全外，還在外交上使用種種政策，以營造有利國家安全的國際環境。中國在過去百多年來，飽受列強欺凌，對國家曾遭遇的苦難，刻骨銘心，自然更加看重國家安全的重要性。</a:t>
            </a:r>
          </a:p>
          <a:p>
            <a:r>
              <a:rPr lang="zh-TW" altLang="en-US" sz="3200" dirty="0">
                <a:latin typeface="標楷體" panose="03000509000000000000" pitchFamily="65" charset="-120"/>
                <a:ea typeface="標楷體" panose="03000509000000000000" pitchFamily="65" charset="-120"/>
              </a:rPr>
              <a:t>因藉經濟、科技與國際關係的發展，國家安全所涉及的領域越來越寬廣，國家主席習近平制定了整體國家安全觀，在方方面面保障與維護國家安全。</a:t>
            </a:r>
          </a:p>
          <a:p>
            <a:endParaRPr lang="zh-HK" altLang="en-US" dirty="0"/>
          </a:p>
        </p:txBody>
      </p:sp>
      <p:sp>
        <p:nvSpPr>
          <p:cNvPr id="4" name="投影片編號版面配置區 3">
            <a:extLst>
              <a:ext uri="{FF2B5EF4-FFF2-40B4-BE49-F238E27FC236}">
                <a16:creationId xmlns:a16="http://schemas.microsoft.com/office/drawing/2014/main" id="{0A3C2822-8D84-4281-A709-9F1124B72C6D}"/>
              </a:ext>
            </a:extLst>
          </p:cNvPr>
          <p:cNvSpPr>
            <a:spLocks noGrp="1"/>
          </p:cNvSpPr>
          <p:nvPr>
            <p:ph type="sldNum" sz="quarter" idx="12"/>
          </p:nvPr>
        </p:nvSpPr>
        <p:spPr/>
        <p:txBody>
          <a:bodyPr/>
          <a:lstStyle/>
          <a:p>
            <a:fld id="{10E6A508-BB07-4B8A-901D-15D03AC66BA5}" type="slidenum">
              <a:rPr lang="zh-HK" altLang="en-US" smtClean="0"/>
              <a:t>50</a:t>
            </a:fld>
            <a:endParaRPr lang="zh-HK" altLang="en-US"/>
          </a:p>
        </p:txBody>
      </p:sp>
      <p:pic>
        <p:nvPicPr>
          <p:cNvPr id="5" name="Picture 221">
            <a:extLst>
              <a:ext uri="{FF2B5EF4-FFF2-40B4-BE49-F238E27FC236}">
                <a16:creationId xmlns:a16="http://schemas.microsoft.com/office/drawing/2014/main" id="{FE77E32A-51BD-4FB1-A5A8-3BE7674A2C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790" y="163036"/>
            <a:ext cx="1241701" cy="1734775"/>
          </a:xfrm>
          <a:prstGeom prst="rect">
            <a:avLst/>
          </a:prstGeom>
          <a:noFill/>
          <a:ln>
            <a:noFill/>
          </a:ln>
        </p:spPr>
      </p:pic>
    </p:spTree>
    <p:extLst>
      <p:ext uri="{BB962C8B-B14F-4D97-AF65-F5344CB8AC3E}">
        <p14:creationId xmlns:p14="http://schemas.microsoft.com/office/powerpoint/2010/main" val="25043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D514B3-799C-4EFF-AE35-E5025A682356}"/>
              </a:ext>
            </a:extLst>
          </p:cNvPr>
          <p:cNvSpPr>
            <a:spLocks noGrp="1"/>
          </p:cNvSpPr>
          <p:nvPr>
            <p:ph type="title"/>
          </p:nvPr>
        </p:nvSpPr>
        <p:spPr>
          <a:solidFill>
            <a:schemeClr val="accent6">
              <a:lumMod val="40000"/>
              <a:lumOff val="60000"/>
            </a:schemeClr>
          </a:solidFill>
        </p:spPr>
        <p:txBody>
          <a:bodyPr/>
          <a:lstStyle/>
          <a:p>
            <a:pPr algn="ctr"/>
            <a:r>
              <a:rPr lang="zh-TW" altLang="en-US" dirty="0">
                <a:latin typeface="標楷體" panose="03000509000000000000" pitchFamily="65" charset="-120"/>
                <a:ea typeface="標楷體" panose="03000509000000000000" pitchFamily="65" charset="-120"/>
              </a:rPr>
              <a:t>認識國家安全 培養國家觀念（</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212D683E-D341-4353-B89B-8F908E6E3D19}"/>
              </a:ext>
            </a:extLst>
          </p:cNvPr>
          <p:cNvSpPr>
            <a:spLocks noGrp="1"/>
          </p:cNvSpPr>
          <p:nvPr>
            <p:ph type="body" orient="vert" idx="1"/>
          </p:nvPr>
        </p:nvSpPr>
        <p:spPr>
          <a:xfrm>
            <a:off x="838200" y="1897811"/>
            <a:ext cx="10515600" cy="4279152"/>
          </a:xfrm>
          <a:solidFill>
            <a:schemeClr val="accent6">
              <a:lumMod val="40000"/>
              <a:lumOff val="60000"/>
            </a:schemeClr>
          </a:solidFill>
        </p:spPr>
        <p:txBody>
          <a:bodyPr vert="horz"/>
          <a:lstStyle/>
          <a:p>
            <a:r>
              <a:rPr lang="zh-TW" altLang="en-US" sz="3200" dirty="0">
                <a:latin typeface="標楷體" panose="03000509000000000000" pitchFamily="65" charset="-120"/>
                <a:ea typeface="標楷體" panose="03000509000000000000" pitchFamily="65" charset="-120"/>
              </a:rPr>
              <a:t>國家迅猛的發展，成為世上第二大經濟體，再加上近年在電子科技、工程建設與國防裝備上的突破與躍進，使以美國為首的西方世界感到害怕，遂以不同藉口對中國予以打壓，削弱其可持續發展。</a:t>
            </a:r>
          </a:p>
          <a:p>
            <a:r>
              <a:rPr lang="zh-TW" altLang="en-US" sz="3200" dirty="0">
                <a:latin typeface="標楷體" panose="03000509000000000000" pitchFamily="65" charset="-120"/>
                <a:ea typeface="標楷體" panose="03000509000000000000" pitchFamily="65" charset="-120"/>
              </a:rPr>
              <a:t>反觀這幾年，國民對中央政府越加信任，對各項風險源都自覺鎮定，對政府的滿意度也越來越高。香港市民與學生，實應加強對國家的認識，不但主動自覺地維護國家安全，更應培養國家觀念，為國家的未來發展，貢獻自己的力量。</a:t>
            </a:r>
          </a:p>
          <a:p>
            <a:endParaRPr lang="zh-HK" altLang="en-US" dirty="0"/>
          </a:p>
        </p:txBody>
      </p:sp>
      <p:sp>
        <p:nvSpPr>
          <p:cNvPr id="4" name="投影片編號版面配置區 3">
            <a:extLst>
              <a:ext uri="{FF2B5EF4-FFF2-40B4-BE49-F238E27FC236}">
                <a16:creationId xmlns:a16="http://schemas.microsoft.com/office/drawing/2014/main" id="{0A3C2822-8D84-4281-A709-9F1124B72C6D}"/>
              </a:ext>
            </a:extLst>
          </p:cNvPr>
          <p:cNvSpPr>
            <a:spLocks noGrp="1"/>
          </p:cNvSpPr>
          <p:nvPr>
            <p:ph type="sldNum" sz="quarter" idx="12"/>
          </p:nvPr>
        </p:nvSpPr>
        <p:spPr/>
        <p:txBody>
          <a:bodyPr/>
          <a:lstStyle/>
          <a:p>
            <a:fld id="{10E6A508-BB07-4B8A-901D-15D03AC66BA5}" type="slidenum">
              <a:rPr lang="zh-HK" altLang="en-US" smtClean="0"/>
              <a:t>51</a:t>
            </a:fld>
            <a:endParaRPr lang="zh-HK" altLang="en-US"/>
          </a:p>
        </p:txBody>
      </p:sp>
      <p:pic>
        <p:nvPicPr>
          <p:cNvPr id="5" name="Picture 221">
            <a:extLst>
              <a:ext uri="{FF2B5EF4-FFF2-40B4-BE49-F238E27FC236}">
                <a16:creationId xmlns:a16="http://schemas.microsoft.com/office/drawing/2014/main" id="{FE77E32A-51BD-4FB1-A5A8-3BE7674A2C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790" y="163036"/>
            <a:ext cx="1241701" cy="1734775"/>
          </a:xfrm>
          <a:prstGeom prst="rect">
            <a:avLst/>
          </a:prstGeom>
          <a:noFill/>
          <a:ln>
            <a:noFill/>
          </a:ln>
        </p:spPr>
      </p:pic>
    </p:spTree>
    <p:extLst>
      <p:ext uri="{BB962C8B-B14F-4D97-AF65-F5344CB8AC3E}">
        <p14:creationId xmlns:p14="http://schemas.microsoft.com/office/powerpoint/2010/main" val="229228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DA3F2636-37FD-4F20-9462-CCBAB654F3EE}"/>
              </a:ext>
            </a:extLst>
          </p:cNvPr>
          <p:cNvSpPr>
            <a:spLocks noGrp="1"/>
          </p:cNvSpPr>
          <p:nvPr>
            <p:ph type="title"/>
          </p:nvPr>
        </p:nvSpPr>
        <p:spPr>
          <a:xfrm>
            <a:off x="707366" y="365125"/>
            <a:ext cx="10646434" cy="1325563"/>
          </a:xfrm>
          <a:solidFill>
            <a:schemeClr val="accent6">
              <a:lumMod val="40000"/>
              <a:lumOff val="60000"/>
            </a:schemeClr>
          </a:solidFill>
        </p:spPr>
        <p:txBody>
          <a:bodyPr>
            <a:normAutofit/>
          </a:bodyPr>
          <a:lstStyle/>
          <a:p>
            <a:r>
              <a:rPr lang="zh-TW" altLang="en-US" sz="4000" dirty="0">
                <a:latin typeface="標楷體" panose="03000509000000000000" pitchFamily="65" charset="-120"/>
                <a:ea typeface="標楷體" panose="03000509000000000000" pitchFamily="65" charset="-120"/>
              </a:rPr>
              <a:t>延伸學習：腦圖（</a:t>
            </a:r>
            <a:r>
              <a:rPr lang="en-US" altLang="zh-TW" sz="4000" dirty="0">
                <a:latin typeface="標楷體" panose="03000509000000000000" pitchFamily="65" charset="-120"/>
                <a:ea typeface="標楷體" panose="03000509000000000000" pitchFamily="65" charset="-120"/>
              </a:rPr>
              <a:t>Mind Map</a:t>
            </a:r>
            <a:r>
              <a:rPr lang="zh-TW" altLang="en-US" sz="4000" dirty="0">
                <a:latin typeface="標楷體" panose="03000509000000000000" pitchFamily="65" charset="-120"/>
                <a:ea typeface="標楷體" panose="03000509000000000000" pitchFamily="65" charset="-120"/>
              </a:rPr>
              <a:t>）的學習</a:t>
            </a:r>
            <a:endParaRPr lang="zh-HK" altLang="en-US" sz="40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直排文字版面配置區 2">
            <a:extLst>
              <a:ext uri="{FF2B5EF4-FFF2-40B4-BE49-F238E27FC236}">
                <a16:creationId xmlns:a16="http://schemas.microsoft.com/office/drawing/2014/main" id="{C55FBDD5-4280-4DF9-BD58-6931A376D357}"/>
              </a:ext>
            </a:extLst>
          </p:cNvPr>
          <p:cNvSpPr>
            <a:spLocks noGrp="1"/>
          </p:cNvSpPr>
          <p:nvPr>
            <p:ph type="body" orient="vert" idx="1"/>
          </p:nvPr>
        </p:nvSpPr>
        <p:spPr>
          <a:xfrm>
            <a:off x="707366" y="1825625"/>
            <a:ext cx="10646434" cy="4351338"/>
          </a:xfrm>
        </p:spPr>
        <p:txBody>
          <a:bodyPr vert="horz">
            <a:normAutofit/>
          </a:bodyPr>
          <a:lstStyle/>
          <a:p>
            <a:pPr>
              <a:tabLst>
                <a:tab pos="266700" algn="l"/>
              </a:tabLst>
            </a:pPr>
            <a:r>
              <a:rPr lang="zh-TW" altLang="zh-HK" sz="3200" kern="100" dirty="0">
                <a:effectLst/>
                <a:latin typeface="Times New Roman" panose="02020603050405020304" pitchFamily="18" charset="0"/>
                <a:ea typeface="標楷體" panose="03000509000000000000" pitchFamily="65" charset="-120"/>
              </a:rPr>
              <a:t>腦圖，又稱思維導圖，是表達發散性思維的有效圖形思維工具。它用一個中央關鍵詞或想法以輻射線形連接所有的代表字詞、想法、任務或其它關聯項目，普遍地用作在研究、組織、解決問題和政策制定中。</a:t>
            </a:r>
            <a:endParaRPr lang="zh-TW" altLang="zh-HK" sz="3200" kern="100" dirty="0">
              <a:effectLst/>
              <a:latin typeface="Times New Roman" panose="02020603050405020304" pitchFamily="18" charset="0"/>
              <a:ea typeface="SimSun" panose="02010600030101010101" pitchFamily="2" charset="-122"/>
            </a:endParaRPr>
          </a:p>
          <a:p>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在</a:t>
            </a:r>
            <a:r>
              <a:rPr lang="en-US" altLang="zh-HK" sz="3200" kern="100" dirty="0">
                <a:effectLst/>
                <a:latin typeface="Times New Roman" panose="02020603050405020304" pitchFamily="18" charset="0"/>
                <a:ea typeface="標楷體" panose="03000509000000000000" pitchFamily="65" charset="-120"/>
              </a:rPr>
              <a:t>2014</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3200" kern="100" dirty="0">
                <a:effectLst/>
                <a:latin typeface="Times New Roman" panose="02020603050405020304" pitchFamily="18" charset="0"/>
                <a:ea typeface="標楷體" panose="03000509000000000000" pitchFamily="65" charset="-120"/>
              </a:rPr>
              <a:t>1</a:t>
            </a:r>
            <a:r>
              <a:rPr lang="zh-TW" altLang="zh-HK" sz="3200" kern="100" dirty="0">
                <a:effectLst/>
                <a:latin typeface="Times New Roman" panose="02020603050405020304" pitchFamily="18" charset="0"/>
                <a:ea typeface="標楷體" panose="03000509000000000000" pitchFamily="65" charset="-120"/>
                <a:cs typeface="Times New Roman" panose="02020603050405020304" pitchFamily="18" charset="0"/>
              </a:rPr>
              <a:t>月《為國家安全立學——國家安全學科的探索歷程及若干問題研究》中，將當代國家安全體系構成要素擴展為十二個後，構建了一個當代國家安全體系圖：</a:t>
            </a:r>
            <a:endParaRPr kumimoji="0" lang="en-US" altLang="zh-TW" sz="3200" b="0" i="0" u="sng" strike="noStrike" kern="100" cap="none" spc="0" normalizeH="0" baseline="0" noProof="0" dirty="0">
              <a:ln>
                <a:noFill/>
              </a:ln>
              <a:effectLst/>
              <a:uLnTx/>
              <a:uFillTx/>
              <a:latin typeface="Times New Roman" panose="02020603050405020304" pitchFamily="18" charset="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86AB6DA-774A-48A4-902A-96187B15B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527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48B2ED8-3E1C-4265-BF5D-32BC4118AE4C}"/>
              </a:ext>
            </a:extLst>
          </p:cNvPr>
          <p:cNvSpPr>
            <a:spLocks noGrp="1"/>
          </p:cNvSpPr>
          <p:nvPr>
            <p:ph type="sldNum" sz="quarter" idx="12"/>
          </p:nvPr>
        </p:nvSpPr>
        <p:spPr/>
        <p:txBody>
          <a:bodyPr/>
          <a:lstStyle/>
          <a:p>
            <a:fld id="{10E6A508-BB07-4B8A-901D-15D03AC66BA5}" type="slidenum">
              <a:rPr lang="zh-HK" altLang="en-US" smtClean="0"/>
              <a:t>53</a:t>
            </a:fld>
            <a:endParaRPr lang="zh-HK" altLang="en-US"/>
          </a:p>
        </p:txBody>
      </p:sp>
      <p:pic>
        <p:nvPicPr>
          <p:cNvPr id="3" name="圖片 2">
            <a:extLst>
              <a:ext uri="{FF2B5EF4-FFF2-40B4-BE49-F238E27FC236}">
                <a16:creationId xmlns:a16="http://schemas.microsoft.com/office/drawing/2014/main" id="{24CC8C6C-F3CD-4164-955E-D426BACD93B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2386" y="32792"/>
            <a:ext cx="9033373" cy="6721475"/>
          </a:xfrm>
          <a:prstGeom prst="rect">
            <a:avLst/>
          </a:prstGeom>
          <a:noFill/>
          <a:ln w="12700">
            <a:solidFill>
              <a:srgbClr val="000000"/>
            </a:solidFill>
          </a:ln>
        </p:spPr>
      </p:pic>
      <p:sp>
        <p:nvSpPr>
          <p:cNvPr id="4" name="文字方塊 3">
            <a:extLst>
              <a:ext uri="{FF2B5EF4-FFF2-40B4-BE49-F238E27FC236}">
                <a16:creationId xmlns:a16="http://schemas.microsoft.com/office/drawing/2014/main" id="{5B55030D-20B2-43C4-AF11-5E0BE65CD0AF}"/>
              </a:ext>
            </a:extLst>
          </p:cNvPr>
          <p:cNvSpPr txBox="1"/>
          <p:nvPr/>
        </p:nvSpPr>
        <p:spPr>
          <a:xfrm>
            <a:off x="9284557" y="86028"/>
            <a:ext cx="2828785" cy="3108543"/>
          </a:xfrm>
          <a:prstGeom prst="rect">
            <a:avLst/>
          </a:prstGeom>
          <a:noFill/>
          <a:ln>
            <a:solidFill>
              <a:schemeClr val="tx1"/>
            </a:solidFill>
          </a:ln>
        </p:spPr>
        <p:txBody>
          <a:bodyPr wrap="square" rtlCol="0">
            <a:spAutoFit/>
          </a:bodyPr>
          <a:lstStyle/>
          <a:p>
            <a:r>
              <a:rPr lang="zh-TW" altLang="en-US" sz="2800" dirty="0">
                <a:latin typeface="標楷體" panose="03000509000000000000" pitchFamily="65" charset="-120"/>
                <a:ea typeface="標楷體" panose="03000509000000000000" pitchFamily="65" charset="-120"/>
              </a:rPr>
              <a:t>圖中「國家安全」的十二項要素所用詞彙與中央國家安全委員會第一次會議中所用的十二種安全略有不同。</a:t>
            </a:r>
            <a:endParaRPr lang="zh-HK" altLang="en-US" sz="2800"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01D31D92-204F-48A8-A189-AD17A0C4F4A4}"/>
              </a:ext>
            </a:extLst>
          </p:cNvPr>
          <p:cNvSpPr txBox="1"/>
          <p:nvPr/>
        </p:nvSpPr>
        <p:spPr>
          <a:xfrm>
            <a:off x="9368287" y="4136152"/>
            <a:ext cx="2661327" cy="2585323"/>
          </a:xfrm>
          <a:prstGeom prst="rect">
            <a:avLst/>
          </a:prstGeom>
          <a:noFill/>
        </p:spPr>
        <p:txBody>
          <a:bodyPr wrap="square" rtlCol="0">
            <a:spAutoFit/>
          </a:bodyPr>
          <a:lstStyle/>
          <a:p>
            <a:r>
              <a:rPr lang="zh-HK" altLang="en-US" sz="2400" dirty="0">
                <a:latin typeface="標楷體" panose="03000509000000000000" pitchFamily="65" charset="-120"/>
                <a:ea typeface="標楷體" panose="03000509000000000000" pitchFamily="65" charset="-120"/>
              </a:rPr>
              <a:t>資料來源：百度百科「國家安全」字條，見</a:t>
            </a:r>
          </a:p>
          <a:p>
            <a:r>
              <a:rPr lang="en-US" altLang="zh-HK" dirty="0">
                <a:solidFill>
                  <a:srgbClr val="3333FF"/>
                </a:solidFill>
                <a:latin typeface="標楷體" panose="03000509000000000000" pitchFamily="65" charset="-120"/>
                <a:ea typeface="標楷體" panose="03000509000000000000" pitchFamily="65" charset="-120"/>
                <a:hlinkClick r:id="rId3">
                  <a:extLst>
                    <a:ext uri="{A12FA001-AC4F-418D-AE19-62706E023703}">
                      <ahyp:hlinkClr xmlns:ahyp="http://schemas.microsoft.com/office/drawing/2018/hyperlinkcolor" val="tx"/>
                    </a:ext>
                  </a:extLst>
                </a:hlinkClick>
              </a:rPr>
              <a:t>https://baike.baidu.com/item/%E5%9B%BD%E5%AE%B6%E5%AE%89%E5%85%A8/1333</a:t>
            </a:r>
            <a:r>
              <a:rPr lang="en-US" altLang="zh-HK" dirty="0">
                <a:solidFill>
                  <a:srgbClr val="3333FF"/>
                </a:solidFill>
                <a:latin typeface="標楷體" panose="03000509000000000000" pitchFamily="65" charset="-120"/>
                <a:ea typeface="標楷體" panose="03000509000000000000" pitchFamily="65" charset="-120"/>
              </a:rPr>
              <a:t>  </a:t>
            </a:r>
          </a:p>
          <a:p>
            <a:endParaRPr lang="zh-HK" altLang="en-US" dirty="0"/>
          </a:p>
        </p:txBody>
      </p:sp>
    </p:spTree>
    <p:extLst>
      <p:ext uri="{BB962C8B-B14F-4D97-AF65-F5344CB8AC3E}">
        <p14:creationId xmlns:p14="http://schemas.microsoft.com/office/powerpoint/2010/main" val="401467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81200" y="914401"/>
            <a:ext cx="8229600" cy="4525963"/>
          </a:xfrm>
        </p:spPr>
        <p:txBody>
          <a:bodyPr/>
          <a:lstStyle/>
          <a:p>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此教材由基本法基金會製作，屬「法治及基本法網上教育資源中心 」（</a:t>
            </a:r>
            <a:r>
              <a:rPr lang="en-US" altLang="zh-TW" sz="2400" dirty="0">
                <a:latin typeface="標楷體" panose="03000509000000000000" pitchFamily="65" charset="-120"/>
                <a:ea typeface="標楷體" panose="03000509000000000000" pitchFamily="65" charset="-120"/>
                <a:hlinkClick r:id="rId2"/>
              </a:rPr>
              <a:t>basiclawresources.info</a:t>
            </a:r>
            <a:r>
              <a:rPr lang="zh-TW" altLang="en-US" sz="2400" dirty="0">
                <a:latin typeface="標楷體" panose="03000509000000000000" pitchFamily="65" charset="-120"/>
                <a:ea typeface="標楷體" panose="03000509000000000000" pitchFamily="65" charset="-120"/>
              </a:rPr>
              <a:t>）的一部份，該資源中心獲律政司支持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此教材只可用作教學及研究用途，不可用作商業用途 ；</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此教材的內容並不代表香港特別行政區政府的立場。</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endParaRPr lang="zh-TW" altLang="en-US" sz="2400" dirty="0">
              <a:latin typeface="標楷體" panose="03000509000000000000" pitchFamily="65" charset="-120"/>
              <a:ea typeface="標楷體" panose="03000509000000000000" pitchFamily="65" charset="-120"/>
            </a:endParaRPr>
          </a:p>
        </p:txBody>
      </p:sp>
      <p:sp>
        <p:nvSpPr>
          <p:cNvPr id="5" name="文字方塊 8"/>
          <p:cNvSpPr txBox="1"/>
          <p:nvPr/>
        </p:nvSpPr>
        <p:spPr>
          <a:xfrm>
            <a:off x="10236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HK"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36</a:t>
            </a:r>
            <a:endParaRPr kumimoji="0" lang="zh-HK"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2" name="投影片編號版面配置區 1">
            <a:extLst>
              <a:ext uri="{FF2B5EF4-FFF2-40B4-BE49-F238E27FC236}">
                <a16:creationId xmlns:a16="http://schemas.microsoft.com/office/drawing/2014/main" id="{151EE7A3-4F66-48AF-A464-4E9A843A2CB8}"/>
              </a:ext>
            </a:extLst>
          </p:cNvPr>
          <p:cNvSpPr>
            <a:spLocks noGrp="1"/>
          </p:cNvSpPr>
          <p:nvPr>
            <p:ph type="sldNum" sz="quarter" idx="12"/>
          </p:nvPr>
        </p:nvSpPr>
        <p:spPr/>
        <p:txBody>
          <a:bodyPr/>
          <a:lstStyle/>
          <a:p>
            <a:fld id="{10E6A508-BB07-4B8A-901D-15D03AC66BA5}" type="slidenum">
              <a:rPr lang="zh-HK" altLang="en-US" smtClean="0"/>
              <a:t>54</a:t>
            </a:fld>
            <a:endParaRPr lang="zh-HK"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8560874" y="928193"/>
            <a:ext cx="1830584" cy="1974397"/>
          </a:xfrm>
          <a:prstGeom prst="rect">
            <a:avLst/>
          </a:prstGeom>
        </p:spPr>
      </p:pic>
      <p:pic>
        <p:nvPicPr>
          <p:cNvPr id="7" name="圖片 6"/>
          <p:cNvPicPr>
            <a:picLocks noChangeAspect="1"/>
          </p:cNvPicPr>
          <p:nvPr/>
        </p:nvPicPr>
        <p:blipFill>
          <a:blip r:embed="rId3"/>
          <a:stretch>
            <a:fillRect/>
          </a:stretch>
        </p:blipFill>
        <p:spPr>
          <a:xfrm>
            <a:off x="8321578" y="3955413"/>
            <a:ext cx="2309177" cy="1411019"/>
          </a:xfrm>
          <a:prstGeom prst="rect">
            <a:avLst/>
          </a:prstGeom>
        </p:spPr>
      </p:pic>
      <p:sp>
        <p:nvSpPr>
          <p:cNvPr id="8" name="文字方塊 7"/>
          <p:cNvSpPr txBox="1"/>
          <p:nvPr/>
        </p:nvSpPr>
        <p:spPr>
          <a:xfrm>
            <a:off x="1800543" y="381958"/>
            <a:ext cx="6437524" cy="29546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基本法基金會 </a:t>
            </a:r>
            <a:r>
              <a:rPr kumimoji="0" lang="en-US" altLang="zh-TW"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Basic Law Foundation​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TW"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基金會期望透過加強在港的</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研究和教育，全面提升市民對</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及「一國兩制」原則的深層次認識。在研究方面，基金會以專業、中立的角色，系統地開展包括</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、「一國兩制」、憲制發展、社會管治及內地及香港關係的研究，一方面梳理及研究</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的法理基礎，另一方面透過研究社會心態和現況，為公眾及政府提供實際的解決方案。在教育方面，基金會將以專業的知識和經驗為學校、各社會組織、政府和香港十八區社區提供全面、準確的</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基本法</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教育服務，分享基金會的研究成果。</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br>
            <a:endParaRPr kumimoji="0"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9" name="文字方塊 8"/>
          <p:cNvSpPr txBox="1"/>
          <p:nvPr/>
        </p:nvSpPr>
        <p:spPr>
          <a:xfrm>
            <a:off x="1800543" y="3059613"/>
            <a:ext cx="643752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願景</a:t>
            </a:r>
            <a:r>
              <a:rPr kumimoji="0" lang="en-US" altLang="zh-TW"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2030 — </a:t>
            </a:r>
            <a:r>
              <a:rPr kumimoji="0" lang="zh-TW" altLang="en-US"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聚焦法治 </a:t>
            </a:r>
            <a:r>
              <a:rPr kumimoji="0" lang="en-US" altLang="zh-TW" sz="1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Vision 2030 for Rule of Law</a:t>
            </a:r>
            <a:endPar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2015</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年，聯合國全體成員國通過</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《2030</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年可持續發展議程</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，為全球創造更美好和更可持續的未來勾劃藍圖。該項目標互有關連，而法治是成功落實目標的重要支柱。當中的目標</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16</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Goal 16</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）旨在創建和平與包容的社會以促進可持續發展；讓所有人都有平等訴諸司法的機會；以及在各層面建立有效、負責任和包容的機構。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基於上述背景，香港特區政府律政司決定訂立一項新計劃，即「願景</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2030 — </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聚焦法治」（</a:t>
            </a:r>
            <a:r>
              <a:rPr kumimoji="0" lang="en-US" altLang="zh-TW"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Vision 2030 for Rule of Law</a:t>
            </a:r>
            <a:r>
              <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）。這項措施旨在透過研究、持份者互相合作和能力建設探討法治的各個元素，推廣對法治的正確理解和認識，從而在本地以至國際層面促進共融和公平社會的可持續發展。</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10" name="文字方塊 8"/>
          <p:cNvSpPr txBox="1"/>
          <p:nvPr/>
        </p:nvSpPr>
        <p:spPr>
          <a:xfrm>
            <a:off x="10236063" y="6459680"/>
            <a:ext cx="457200" cy="369332"/>
          </a:xfrm>
          <a:prstGeom prst="rect">
            <a:avLst/>
          </a:prstGeom>
          <a:noFill/>
        </p:spPr>
        <p:txBody>
          <a:bodyPr wrap="square" rtlCol="0">
            <a:spAutoFit/>
          </a:bodyPr>
          <a:lstStyle>
            <a:defPPr>
              <a:defRPr lang="zh-TW"/>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新細明體" panose="02020500000000000000" pitchFamily="18" charset="-120"/>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HK"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37</a:t>
            </a:r>
            <a:endParaRPr kumimoji="0" lang="zh-HK"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2" name="投影片編號版面配置區 1">
            <a:extLst>
              <a:ext uri="{FF2B5EF4-FFF2-40B4-BE49-F238E27FC236}">
                <a16:creationId xmlns:a16="http://schemas.microsoft.com/office/drawing/2014/main" id="{EA12DA0F-EB8C-45E4-9369-9EE7CABE0A0D}"/>
              </a:ext>
            </a:extLst>
          </p:cNvPr>
          <p:cNvSpPr>
            <a:spLocks noGrp="1"/>
          </p:cNvSpPr>
          <p:nvPr>
            <p:ph type="sldNum" sz="quarter" idx="12"/>
          </p:nvPr>
        </p:nvSpPr>
        <p:spPr/>
        <p:txBody>
          <a:bodyPr/>
          <a:lstStyle/>
          <a:p>
            <a:fld id="{10E6A508-BB07-4B8A-901D-15D03AC66BA5}" type="slidenum">
              <a:rPr lang="zh-HK" altLang="en-US" smtClean="0"/>
              <a:t>55</a:t>
            </a:fld>
            <a:endParaRPr lang="zh-HK"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xfrm>
            <a:off x="603849" y="136525"/>
            <a:ext cx="10749951" cy="984910"/>
          </a:xfrm>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1.1 </a:t>
            </a:r>
            <a:r>
              <a:rPr lang="zh-TW" altLang="en-US" dirty="0">
                <a:latin typeface="標楷體" panose="03000509000000000000" pitchFamily="65" charset="-120"/>
                <a:ea typeface="標楷體" panose="03000509000000000000" pitchFamily="65" charset="-120"/>
              </a:rPr>
              <a:t>國家安全概念的沿革（</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a:xfrm>
            <a:off x="603849" y="1325563"/>
            <a:ext cx="11041811" cy="5395912"/>
          </a:xfrm>
        </p:spPr>
        <p:txBody>
          <a:bodyPr vert="horz">
            <a:normAutofit fontScale="62500" lnSpcReduction="20000"/>
          </a:bodyPr>
          <a:lstStyle/>
          <a:p>
            <a:r>
              <a:rPr lang="zh-TW" altLang="en-US" sz="4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胡錦濤</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（國家主席</a:t>
            </a:r>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2002</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2012</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年）根據新世紀新階段國際國內的形式發展，沿著上述國家安全發展的思想道路，明確提出了要確保國家政治安全、經濟安全、文化安全、信息安全、國防安全的要求。</a:t>
            </a:r>
          </a:p>
          <a:p>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年中央國家安全委員會第一次會議</a:t>
            </a:r>
            <a:r>
              <a:rPr lang="zh-TW" altLang="en-US" sz="4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習近平</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指出，必須堅持總體國家安全觀，以人民安全為宗旨，以政治安全為根本，以經濟安全為基礎，以軍事、文化、社會安全為保障，以促進國際安全為依托，走出一條中國特色國家安全道路。</a:t>
            </a:r>
          </a:p>
          <a:p>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這說明國家領導人對國家安全所包括的方面逐步的擴大，更加確保了國家在不受外國侵略的同時，防止內部矛盾，發展經濟的目標。</a:t>
            </a:r>
          </a:p>
          <a:p>
            <a:pPr marL="0" indent="0">
              <a:spcBef>
                <a:spcPts val="1200"/>
              </a:spcBef>
              <a:buNone/>
            </a:pPr>
            <a:r>
              <a:rPr lang="zh-TW" altLang="en-US" sz="3800" dirty="0">
                <a:latin typeface="Times New Roman" panose="02020603050405020304" pitchFamily="18" charset="0"/>
                <a:ea typeface="標楷體" panose="03000509000000000000" pitchFamily="65" charset="-120"/>
                <a:cs typeface="Times New Roman" panose="02020603050405020304" pitchFamily="18" charset="0"/>
              </a:rPr>
              <a:t>資料來源：</a:t>
            </a:r>
          </a:p>
          <a:p>
            <a:pPr>
              <a:spcBef>
                <a:spcPts val="0"/>
              </a:spcBef>
            </a:pPr>
            <a:r>
              <a:rPr lang="zh-TW" altLang="en-US" sz="3800" dirty="0">
                <a:latin typeface="Times New Roman" panose="02020603050405020304" pitchFamily="18" charset="0"/>
                <a:ea typeface="標楷體" panose="03000509000000000000" pitchFamily="65" charset="-120"/>
                <a:cs typeface="Times New Roman" panose="02020603050405020304" pitchFamily="18" charset="0"/>
              </a:rPr>
              <a:t>中央國家安全委員會第一次會議召開習近平發表重要講話 ．中央政府門戶網站</a:t>
            </a:r>
          </a:p>
          <a:p>
            <a:pPr>
              <a:spcBef>
                <a:spcPts val="0"/>
              </a:spcBef>
            </a:pPr>
            <a:r>
              <a:rPr lang="zh-TW" altLang="en-US" sz="3800" dirty="0">
                <a:latin typeface="Times New Roman" panose="02020603050405020304" pitchFamily="18" charset="0"/>
                <a:ea typeface="標楷體" panose="03000509000000000000" pitchFamily="65" charset="-120"/>
                <a:cs typeface="Times New Roman" panose="02020603050405020304" pitchFamily="18" charset="0"/>
              </a:rPr>
              <a:t>董振瑞，鄧小平“</a:t>
            </a:r>
            <a:r>
              <a:rPr lang="zh-TW" altLang="en-US" sz="3800" dirty="0">
                <a:latin typeface="標楷體" panose="03000509000000000000" pitchFamily="65" charset="-120"/>
                <a:ea typeface="標楷體" panose="03000509000000000000" pitchFamily="65" charset="-120"/>
              </a:rPr>
              <a:t>兩個轉變”外交思想的提出歷程及其重大意義，鄧小平紀念網</a:t>
            </a:r>
          </a:p>
          <a:p>
            <a:pPr>
              <a:spcBef>
                <a:spcPts val="0"/>
              </a:spcBef>
            </a:pPr>
            <a:r>
              <a:rPr lang="zh-TW" altLang="en-US" sz="3800" dirty="0">
                <a:latin typeface="標楷體" panose="03000509000000000000" pitchFamily="65" charset="-120"/>
                <a:ea typeface="標楷體" panose="03000509000000000000" pitchFamily="65" charset="-120"/>
              </a:rPr>
              <a:t>國家安全詞條，百度百科</a:t>
            </a:r>
            <a:endParaRPr lang="zh-HK" altLang="en-US" sz="38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p:txBody>
          <a:bodyPr/>
          <a:lstStyle/>
          <a:p>
            <a:fld id="{10E6A508-BB07-4B8A-901D-15D03AC66BA5}" type="slidenum">
              <a:rPr lang="zh-HK" altLang="en-US" smtClean="0"/>
              <a:t>6</a:t>
            </a:fld>
            <a:endParaRPr lang="zh-HK" altLang="en-US"/>
          </a:p>
        </p:txBody>
      </p:sp>
    </p:spTree>
    <p:extLst>
      <p:ext uri="{BB962C8B-B14F-4D97-AF65-F5344CB8AC3E}">
        <p14:creationId xmlns:p14="http://schemas.microsoft.com/office/powerpoint/2010/main" val="4052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E74494B6-1B55-4BA1-BE32-7FEA72F288DC}"/>
              </a:ext>
            </a:extLst>
          </p:cNvPr>
          <p:cNvSpPr txBox="1">
            <a:spLocks/>
          </p:cNvSpPr>
          <p:nvPr/>
        </p:nvSpPr>
        <p:spPr>
          <a:xfrm>
            <a:off x="4965430" y="527973"/>
            <a:ext cx="6962410" cy="1777895"/>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HK" altLang="en-US" dirty="0">
              <a:latin typeface="標楷體" panose="03000509000000000000" pitchFamily="65" charset="-120"/>
              <a:ea typeface="標楷體" panose="03000509000000000000" pitchFamily="65" charset="-120"/>
            </a:endParaRPr>
          </a:p>
        </p:txBody>
      </p:sp>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ltLang="zh-TW" sz="4100" dirty="0">
                <a:latin typeface="標楷體" panose="03000509000000000000" pitchFamily="65" charset="-120"/>
                <a:ea typeface="標楷體" panose="03000509000000000000" pitchFamily="65" charset="-120"/>
              </a:rPr>
              <a:t>1.2 </a:t>
            </a:r>
            <a:r>
              <a:rPr lang="zh-TW" altLang="en-US" sz="4100" dirty="0">
                <a:latin typeface="標楷體" panose="03000509000000000000" pitchFamily="65" charset="-120"/>
                <a:ea typeface="標楷體" panose="03000509000000000000" pitchFamily="65" charset="-120"/>
              </a:rPr>
              <a:t>總體國家安全觀的貫徹與落實（</a:t>
            </a:r>
            <a:r>
              <a:rPr lang="en-US" altLang="zh-TW" sz="4100" dirty="0">
                <a:latin typeface="標楷體" panose="03000509000000000000" pitchFamily="65" charset="-120"/>
                <a:ea typeface="標楷體" panose="03000509000000000000" pitchFamily="65" charset="-120"/>
              </a:rPr>
              <a:t>1</a:t>
            </a:r>
            <a:r>
              <a:rPr lang="zh-TW" altLang="en-US" sz="4100" dirty="0">
                <a:latin typeface="標楷體" panose="03000509000000000000" pitchFamily="65" charset="-120"/>
                <a:ea typeface="標楷體" panose="03000509000000000000" pitchFamily="65" charset="-120"/>
              </a:rPr>
              <a:t>）</a:t>
            </a:r>
            <a:endParaRPr lang="en-US" altLang="zh-HK" sz="4100"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a:xfrm>
            <a:off x="4965431" y="2438400"/>
            <a:ext cx="6962409" cy="3785419"/>
          </a:xfrm>
        </p:spPr>
        <p:txBody>
          <a:bodyPr vert="horz" lIns="91440" tIns="45720" rIns="91440" bIns="45720" rtlCol="0">
            <a:noAutofit/>
          </a:bodyPr>
          <a:lstStyle/>
          <a:p>
            <a:pPr marL="0"/>
            <a:r>
              <a:rPr lang="zh-TW" altLang="en-US" sz="2600" dirty="0">
                <a:latin typeface="標楷體" panose="03000509000000000000" pitchFamily="65" charset="-120"/>
                <a:ea typeface="標楷體" panose="03000509000000000000" pitchFamily="65" charset="-120"/>
              </a:rPr>
              <a:t>習近平在</a:t>
            </a:r>
            <a:r>
              <a:rPr lang="en-US" altLang="zh-TW" sz="2600" dirty="0">
                <a:latin typeface="標楷體" panose="03000509000000000000" pitchFamily="65" charset="-120"/>
                <a:ea typeface="標楷體" panose="03000509000000000000" pitchFamily="65" charset="-120"/>
              </a:rPr>
              <a:t>2014</a:t>
            </a:r>
            <a:r>
              <a:rPr lang="zh-TW" altLang="en-US" sz="2600" dirty="0">
                <a:latin typeface="標楷體" panose="03000509000000000000" pitchFamily="65" charset="-120"/>
                <a:ea typeface="標楷體" panose="03000509000000000000" pitchFamily="65" charset="-120"/>
              </a:rPr>
              <a:t>年中央國家安全委員會第一次會議時指出，貫徹落實總體國家安全觀，必須</a:t>
            </a:r>
          </a:p>
          <a:p>
            <a:r>
              <a:rPr lang="zh-TW" altLang="en-US" sz="2600" dirty="0">
                <a:latin typeface="標楷體" panose="03000509000000000000" pitchFamily="65" charset="-120"/>
                <a:ea typeface="標楷體" panose="03000509000000000000" pitchFamily="65" charset="-120"/>
              </a:rPr>
              <a:t>既重視外部安全，又重視內部安全，對內求發展、求變革、求穩定、建設平安中國，對外求和平、求合作、求共贏、建設和諧世界；</a:t>
            </a:r>
          </a:p>
          <a:p>
            <a:r>
              <a:rPr lang="zh-TW" altLang="en-US" sz="2600" dirty="0">
                <a:latin typeface="標楷體" panose="03000509000000000000" pitchFamily="65" charset="-120"/>
                <a:ea typeface="標楷體" panose="03000509000000000000" pitchFamily="65" charset="-120"/>
              </a:rPr>
              <a:t>既重視國土安全，又重視國民安全，堅持以民為本、以人為本，堅持國家安全一切為了人民、一切依靠人民，真正夯實國家安全的群眾基礎；</a:t>
            </a:r>
          </a:p>
          <a:p>
            <a:endParaRPr lang="en-US" altLang="zh-HK" sz="2600" dirty="0">
              <a:latin typeface="標楷體" panose="03000509000000000000" pitchFamily="65" charset="-120"/>
              <a:ea typeface="標楷體" panose="03000509000000000000" pitchFamily="65" charset="-120"/>
            </a:endParaRPr>
          </a:p>
        </p:txBody>
      </p:sp>
      <p:pic>
        <p:nvPicPr>
          <p:cNvPr id="6" name="圖片 5" descr="一張含有 桌, 會議室 的圖片&#10;&#10;自動產生的描述">
            <a:extLst>
              <a:ext uri="{FF2B5EF4-FFF2-40B4-BE49-F238E27FC236}">
                <a16:creationId xmlns:a16="http://schemas.microsoft.com/office/drawing/2014/main" id="{82978E8C-BF14-49C6-BC50-DE84D3D40749}"/>
              </a:ext>
            </a:extLst>
          </p:cNvPr>
          <p:cNvPicPr>
            <a:picLocks noChangeAspect="1"/>
          </p:cNvPicPr>
          <p:nvPr/>
        </p:nvPicPr>
        <p:blipFill rotWithShape="1">
          <a:blip r:embed="rId2">
            <a:extLst>
              <a:ext uri="{28A0092B-C50C-407E-A947-70E740481C1C}">
                <a14:useLocalDpi xmlns:a14="http://schemas.microsoft.com/office/drawing/2010/main" val="0"/>
              </a:ext>
            </a:extLst>
          </a:blip>
          <a:srcRect l="26401" r="28649"/>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9B15"/>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10E6A508-BB07-4B8A-901D-15D03AC66BA5}" type="slidenum">
              <a:rPr lang="en-US" altLang="zh-HK" smtClean="0">
                <a:solidFill>
                  <a:prstClr val="black">
                    <a:tint val="75000"/>
                  </a:prstClr>
                </a:solidFill>
                <a:latin typeface="Calibri" panose="020F0502020204030204"/>
              </a:rPr>
              <a:pPr>
                <a:spcAft>
                  <a:spcPts val="600"/>
                </a:spcAft>
                <a:defRPr/>
              </a:pPr>
              <a:t>7</a:t>
            </a:fld>
            <a:endParaRPr lang="en-US" altLang="zh-HK">
              <a:solidFill>
                <a:prstClr val="black">
                  <a:tint val="75000"/>
                </a:prstClr>
              </a:solidFill>
              <a:latin typeface="Calibri" panose="020F0502020204030204"/>
            </a:endParaRPr>
          </a:p>
        </p:txBody>
      </p:sp>
    </p:spTree>
    <p:extLst>
      <p:ext uri="{BB962C8B-B14F-4D97-AF65-F5344CB8AC3E}">
        <p14:creationId xmlns:p14="http://schemas.microsoft.com/office/powerpoint/2010/main" val="180781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243084-C713-4CEB-9AED-827DC7515E20}"/>
              </a:ext>
            </a:extLst>
          </p:cNvPr>
          <p:cNvSpPr>
            <a:spLocks noGrp="1"/>
          </p:cNvSpPr>
          <p:nvPr>
            <p:ph type="title"/>
          </p:nvPr>
        </p:nvSpPr>
        <p:spPr>
          <a:solidFill>
            <a:schemeClr val="accent6">
              <a:lumMod val="40000"/>
              <a:lumOff val="60000"/>
            </a:schemeClr>
          </a:solidFill>
        </p:spPr>
        <p:txBody>
          <a:bodyPr/>
          <a:lstStyle/>
          <a:p>
            <a:r>
              <a:rPr lang="en-US" altLang="zh-TW" dirty="0">
                <a:latin typeface="標楷體" panose="03000509000000000000" pitchFamily="65" charset="-120"/>
                <a:ea typeface="標楷體" panose="03000509000000000000" pitchFamily="65" charset="-120"/>
              </a:rPr>
              <a:t>1.2 </a:t>
            </a:r>
            <a:r>
              <a:rPr lang="zh-TW" altLang="en-US" dirty="0">
                <a:latin typeface="標楷體" panose="03000509000000000000" pitchFamily="65" charset="-120"/>
                <a:ea typeface="標楷體" panose="03000509000000000000" pitchFamily="65" charset="-120"/>
              </a:rPr>
              <a:t>總體國家安全觀的貫徹與落實（</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sp>
        <p:nvSpPr>
          <p:cNvPr id="3" name="直排文字版面配置區 2">
            <a:extLst>
              <a:ext uri="{FF2B5EF4-FFF2-40B4-BE49-F238E27FC236}">
                <a16:creationId xmlns:a16="http://schemas.microsoft.com/office/drawing/2014/main" id="{34E373BF-4803-4C1B-8554-E0FB3BF31635}"/>
              </a:ext>
            </a:extLst>
          </p:cNvPr>
          <p:cNvSpPr>
            <a:spLocks noGrp="1"/>
          </p:cNvSpPr>
          <p:nvPr>
            <p:ph type="body" orient="vert" idx="1"/>
          </p:nvPr>
        </p:nvSpPr>
        <p:spPr/>
        <p:txBody>
          <a:bodyPr vert="horz">
            <a:normAutofit/>
          </a:bodyPr>
          <a:lstStyle/>
          <a:p>
            <a:r>
              <a:rPr lang="zh-TW" altLang="en-US" sz="3200" dirty="0">
                <a:latin typeface="標楷體" panose="03000509000000000000" pitchFamily="65" charset="-120"/>
                <a:ea typeface="標楷體" panose="03000509000000000000" pitchFamily="65" charset="-120"/>
              </a:rPr>
              <a:t>既重視傳統安全，又重視非傳統安全，構建集政治安全、國土安全、軍事安全、經濟安全、文化安全、社會安全、科技安全、信息安全、生態安全、資源安全、核安全等於一體的國家安全體系；</a:t>
            </a:r>
          </a:p>
          <a:p>
            <a:r>
              <a:rPr lang="zh-TW" altLang="en-US" sz="3200" dirty="0">
                <a:latin typeface="標楷體" panose="03000509000000000000" pitchFamily="65" charset="-120"/>
                <a:ea typeface="標楷體" panose="03000509000000000000" pitchFamily="65" charset="-120"/>
              </a:rPr>
              <a:t>既重視發展問題，又重視安全問題，發展是安全的基礎，安全是發展的條件，富國才能強兵，強兵才能衛國；</a:t>
            </a:r>
          </a:p>
          <a:p>
            <a:r>
              <a:rPr lang="zh-TW" altLang="en-US" sz="3200" dirty="0">
                <a:latin typeface="標楷體" panose="03000509000000000000" pitchFamily="65" charset="-120"/>
                <a:ea typeface="標楷體" panose="03000509000000000000" pitchFamily="65" charset="-120"/>
              </a:rPr>
              <a:t>既重視自身安全，又重視共同安全，打造命運共同體，推動各方朝著互利互惠、共同安全的目標相向而行。</a:t>
            </a:r>
          </a:p>
          <a:p>
            <a:pPr marL="0" indent="0" algn="r">
              <a:buNone/>
            </a:pPr>
            <a:r>
              <a:rPr lang="zh-TW" altLang="en-US" sz="2000" dirty="0">
                <a:latin typeface="標楷體" panose="03000509000000000000" pitchFamily="65" charset="-120"/>
                <a:ea typeface="標楷體" panose="03000509000000000000" pitchFamily="65" charset="-120"/>
              </a:rPr>
              <a:t>資料來源：中央國家安全委員會第一次會議召開習近平發表重要講話 ．中央政府門戶網站</a:t>
            </a:r>
            <a:endParaRPr lang="zh-HK" altLang="en-US" sz="20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5E0163FE-9B28-477B-ABD2-5D559B9C8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6A508-BB07-4B8A-901D-15D03AC66BA5}"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7497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E2BD8C-537A-4B1A-9563-3F9D2C1CC6FF}"/>
              </a:ext>
            </a:extLst>
          </p:cNvPr>
          <p:cNvSpPr>
            <a:spLocks noGrp="1"/>
          </p:cNvSpPr>
          <p:nvPr>
            <p:ph type="title"/>
          </p:nvPr>
        </p:nvSpPr>
        <p:spPr>
          <a:xfrm>
            <a:off x="838200" y="136525"/>
            <a:ext cx="10515600" cy="1325563"/>
          </a:xfrm>
        </p:spPr>
        <p:txBody>
          <a:bodyPr/>
          <a:lstStyle/>
          <a:p>
            <a:pPr algn="ctr"/>
            <a:r>
              <a:rPr lang="zh-TW" altLang="en-US" dirty="0">
                <a:latin typeface="標楷體" panose="03000509000000000000" pitchFamily="65" charset="-120"/>
                <a:ea typeface="標楷體" panose="03000509000000000000" pitchFamily="65" charset="-120"/>
              </a:rPr>
              <a:t>總體國家安全觀</a:t>
            </a:r>
            <a:br>
              <a:rPr lang="en-US" altLang="zh-TW"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（圖表來源：國家安全詞條，百度百科）</a:t>
            </a:r>
            <a:endParaRPr lang="zh-HK" altLang="en-US" sz="2400" dirty="0">
              <a:latin typeface="標楷體" panose="03000509000000000000" pitchFamily="65" charset="-120"/>
              <a:ea typeface="標楷體" panose="03000509000000000000" pitchFamily="65" charset="-120"/>
            </a:endParaRPr>
          </a:p>
        </p:txBody>
      </p:sp>
      <p:sp>
        <p:nvSpPr>
          <p:cNvPr id="7" name="投影片編號版面配置區 6">
            <a:extLst>
              <a:ext uri="{FF2B5EF4-FFF2-40B4-BE49-F238E27FC236}">
                <a16:creationId xmlns:a16="http://schemas.microsoft.com/office/drawing/2014/main" id="{47A7D575-5F29-4F0F-8D53-37C8E9B3EBCD}"/>
              </a:ext>
            </a:extLst>
          </p:cNvPr>
          <p:cNvSpPr>
            <a:spLocks noGrp="1"/>
          </p:cNvSpPr>
          <p:nvPr>
            <p:ph type="sldNum" sz="quarter" idx="12"/>
          </p:nvPr>
        </p:nvSpPr>
        <p:spPr/>
        <p:txBody>
          <a:bodyPr/>
          <a:lstStyle/>
          <a:p>
            <a:fld id="{10E6A508-BB07-4B8A-901D-15D03AC66BA5}" type="slidenum">
              <a:rPr lang="zh-HK" altLang="en-US" smtClean="0"/>
              <a:t>9</a:t>
            </a:fld>
            <a:endParaRPr lang="zh-HK" altLang="en-US"/>
          </a:p>
        </p:txBody>
      </p:sp>
      <p:pic>
        <p:nvPicPr>
          <p:cNvPr id="18" name="圖片 17">
            <a:extLst>
              <a:ext uri="{FF2B5EF4-FFF2-40B4-BE49-F238E27FC236}">
                <a16:creationId xmlns:a16="http://schemas.microsoft.com/office/drawing/2014/main" id="{8E631818-81C6-46F0-B44C-7B32B5B5739D}"/>
              </a:ext>
            </a:extLst>
          </p:cNvPr>
          <p:cNvPicPr>
            <a:picLocks noChangeAspect="1"/>
          </p:cNvPicPr>
          <p:nvPr/>
        </p:nvPicPr>
        <p:blipFill>
          <a:blip r:embed="rId2"/>
          <a:stretch>
            <a:fillRect/>
          </a:stretch>
        </p:blipFill>
        <p:spPr>
          <a:xfrm>
            <a:off x="534838" y="1462088"/>
            <a:ext cx="10955547" cy="5395912"/>
          </a:xfrm>
          <a:prstGeom prst="rect">
            <a:avLst/>
          </a:prstGeom>
        </p:spPr>
      </p:pic>
    </p:spTree>
    <p:extLst>
      <p:ext uri="{BB962C8B-B14F-4D97-AF65-F5344CB8AC3E}">
        <p14:creationId xmlns:p14="http://schemas.microsoft.com/office/powerpoint/2010/main" val="341608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5512</Words>
  <Application>Microsoft Office PowerPoint</Application>
  <PresentationFormat>寬螢幕</PresentationFormat>
  <Paragraphs>293</Paragraphs>
  <Slides>55</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55</vt:i4>
      </vt:variant>
    </vt:vector>
  </HeadingPairs>
  <TitlesOfParts>
    <vt:vector size="62" baseType="lpstr">
      <vt:lpstr>標楷體</vt:lpstr>
      <vt:lpstr>Arial</vt:lpstr>
      <vt:lpstr>Calibri</vt:lpstr>
      <vt:lpstr>Calibri Light</vt:lpstr>
      <vt:lpstr>Times New Roman</vt:lpstr>
      <vt:lpstr>Wingdings 2</vt:lpstr>
      <vt:lpstr>Office 佈景主題</vt:lpstr>
      <vt:lpstr>認識國家安全</vt:lpstr>
      <vt:lpstr>認識國家安全</vt:lpstr>
      <vt:lpstr>       國家安全包括什麼？ </vt:lpstr>
      <vt:lpstr>國家安全是指國家政權、主權、統一和領土完整、人民福祉、經濟社會可持續發展和國家其他重大利益相對處於沒有危險和不受內外威脅的狀態，以及保障持續安全狀態的能力。  （《中華人民共和國國家安全法》第2條．中國法院網）</vt:lpstr>
      <vt:lpstr>1.1 國家安全概念的沿革（1）</vt:lpstr>
      <vt:lpstr>1.1 國家安全概念的沿革（2）</vt:lpstr>
      <vt:lpstr>1.2 總體國家安全觀的貫徹與落實（1）</vt:lpstr>
      <vt:lpstr>1.2 總體國家安全觀的貫徹與落實（2）</vt:lpstr>
      <vt:lpstr>總體國家安全觀 （圖表來源：國家安全詞條，百度百科）</vt:lpstr>
      <vt:lpstr>總體國家安全觀 （圖表來源：國家安全詞條，百度百科）</vt:lpstr>
      <vt:lpstr>PowerPoint 簡報</vt:lpstr>
      <vt:lpstr>「總體國家安全觀」五大要素 （資料來源：香港政府全民國家安全日網頁） https://www.nsed.gov.hk/national_security/?l=tc&amp;a=national_security_overview </vt:lpstr>
      <vt:lpstr>    國家安全有何重要？ </vt:lpstr>
      <vt:lpstr>2.1 國家安全的今與昔</vt:lpstr>
      <vt:lpstr>2.2 國家安全的重要性</vt:lpstr>
      <vt:lpstr>2.2 國家安全的重要性</vt:lpstr>
      <vt:lpstr>    每個國家都關注自己的國家安全 </vt:lpstr>
      <vt:lpstr>3.1 每個國家都有為國安立法</vt:lpstr>
      <vt:lpstr>3.1 每個國家都有為國安立法</vt:lpstr>
      <vt:lpstr>PowerPoint 簡報</vt:lpstr>
      <vt:lpstr>3.1 每個國家都有為國安立法</vt:lpstr>
      <vt:lpstr>3.1 每個國家都有為國安立法</vt:lpstr>
      <vt:lpstr>3.2  國際格局對中國的安全威脅 </vt:lpstr>
      <vt:lpstr>3.2  國際格局對中國的安全威脅  3.2.1 美歐圖組聯盟，壓制中國發展</vt:lpstr>
      <vt:lpstr>PowerPoint 簡報</vt:lpstr>
      <vt:lpstr>3.2  國際格局對中國的安全威脅  3.2.2 美國對中國的軍事威脅</vt:lpstr>
      <vt:lpstr>軍事威脅——美軍自不同軍事基地「圍堵中國」</vt:lpstr>
      <vt:lpstr>3.2.3 「南海爭議」與中國的國家安全</vt:lpstr>
      <vt:lpstr>3.2.3 「南海爭議」與中國的國家安全</vt:lpstr>
      <vt:lpstr>3.2.3 「南海爭議」與中國的國家安全</vt:lpstr>
      <vt:lpstr>3.2.3 「南海爭議」與中國的國家安全</vt:lpstr>
      <vt:lpstr>PowerPoint 簡報</vt:lpstr>
      <vt:lpstr>3.2.3 「南海爭議」與中國的國家安全</vt:lpstr>
      <vt:lpstr>3.2.3 「南海爭議」與中國的國家安全</vt:lpstr>
      <vt:lpstr>3.2.3 「南海爭議」與中國的國家安全</vt:lpstr>
      <vt:lpstr>中國國民感到國家各方面的安全 </vt:lpstr>
      <vt:lpstr>4  中國國民感到國家各方面的安全</vt:lpstr>
      <vt:lpstr>PowerPoint 簡報</vt:lpstr>
      <vt:lpstr> 4  中國國民感到國家各方面的安全</vt:lpstr>
      <vt:lpstr>4  中國國民感到國家各方面的安全</vt:lpstr>
      <vt:lpstr>4  中國國民感到國家各方面的安全</vt:lpstr>
      <vt:lpstr>      香港如何參與維護國家安全 </vt:lpstr>
      <vt:lpstr>5.1 法律與制度方面：全國人大通過《香港國安法》</vt:lpstr>
      <vt:lpstr> 5.1    法律與制度方面：全國人大通過           《香港國安法》</vt:lpstr>
      <vt:lpstr> 5.2 文化與教育方面：國家安全教育</vt:lpstr>
      <vt:lpstr> 5.2 文化與教育方面：國家安全教育</vt:lpstr>
      <vt:lpstr>  5.2  文化與教育方面：國家安全教育</vt:lpstr>
      <vt:lpstr>  5.2  文化與教育方面：國家安全教育</vt:lpstr>
      <vt:lpstr>  5.2  文化與教育方面：國家安全教育</vt:lpstr>
      <vt:lpstr>認識國家安全 培養國家觀念（1）</vt:lpstr>
      <vt:lpstr>認識國家安全 培養國家觀念（2）</vt:lpstr>
      <vt:lpstr>延伸學習：腦圖（Mind Map）的學習</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認識國家安全</dc:title>
  <dc:creator>Tzu Wei Luk</dc:creator>
  <cp:lastModifiedBy>Tzu Wei Luk</cp:lastModifiedBy>
  <cp:revision>3</cp:revision>
  <dcterms:created xsi:type="dcterms:W3CDTF">2021-08-06T07:37:43Z</dcterms:created>
  <dcterms:modified xsi:type="dcterms:W3CDTF">2021-09-01T05:54:06Z</dcterms:modified>
</cp:coreProperties>
</file>